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3.xml" ContentType="application/vnd.openxmlformats-officedocument.presentationml.comments+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413" r:id="rId2"/>
    <p:sldId id="424" r:id="rId3"/>
    <p:sldId id="440" r:id="rId4"/>
    <p:sldId id="425" r:id="rId5"/>
    <p:sldId id="441" r:id="rId6"/>
    <p:sldId id="442" r:id="rId7"/>
    <p:sldId id="445" r:id="rId8"/>
    <p:sldId id="447" r:id="rId9"/>
    <p:sldId id="446" r:id="rId10"/>
    <p:sldId id="443" r:id="rId11"/>
    <p:sldId id="430" r:id="rId12"/>
    <p:sldId id="449" r:id="rId13"/>
    <p:sldId id="450" r:id="rId14"/>
    <p:sldId id="451" r:id="rId15"/>
    <p:sldId id="432" r:id="rId16"/>
    <p:sldId id="433" r:id="rId17"/>
    <p:sldId id="448" r:id="rId18"/>
    <p:sldId id="428" r:id="rId19"/>
    <p:sldId id="429" r:id="rId20"/>
    <p:sldId id="44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sher, Jillian" initials="FJ" lastIdx="3" clrIdx="0">
    <p:extLst>
      <p:ext uri="{19B8F6BF-5375-455C-9EA6-DF929625EA0E}">
        <p15:presenceInfo xmlns:p15="http://schemas.microsoft.com/office/powerpoint/2012/main" userId="S::jillian.fisher@seattlecolleges.edu::4245fff4-df11-40cc-9720-202d3a6cc2c5" providerId="AD"/>
      </p:ext>
    </p:extLst>
  </p:cmAuthor>
  <p:cmAuthor id="2" name="Milan, Alexandra" initials="MA" lastIdx="3" clrIdx="1">
    <p:extLst>
      <p:ext uri="{19B8F6BF-5375-455C-9EA6-DF929625EA0E}">
        <p15:presenceInfo xmlns:p15="http://schemas.microsoft.com/office/powerpoint/2012/main" userId="S::alexandra.milan@seattlecolleges.edu::4e047e76-a497-40c2-b8ca-df85c133ca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0B6"/>
    <a:srgbClr val="FF85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3" dt="2021-04-08T23:24:01.559"/>
    <p1510:client id="{2294BD9F-40C0-B000-DA7D-F14722215FFF}" v="4" dt="2021-04-12T17:22:11.831"/>
    <p1510:client id="{3C4944C7-BD66-178C-2A8F-81F73AF28B95}" v="2" dt="2021-04-12T17:27:09.190"/>
    <p1510:client id="{57E8BD9F-00F5-B000-DEDD-FE6C34EF9E74}" v="123" dt="2021-04-13T17:54:43.799"/>
    <p1510:client id="{C90E4FE0-3638-06A6-0486-7899BF70992A}" v="3" dt="2021-04-12T17:43:26.205"/>
    <p1510:client id="{DC460FC7-89B7-22BF-E8E1-D747D8C7DF1C}" v="106" dt="2021-04-13T18:46:30.373"/>
    <p1510:client id="{F3A2BD9F-700D-C000-21CE-4810F1729043}" v="978" dt="2021-04-12T21:48:49.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17"/>
  </p:normalViewPr>
  <p:slideViewPr>
    <p:cSldViewPr snapToGrid="0">
      <p:cViewPr varScale="1">
        <p:scale>
          <a:sx n="108" d="100"/>
          <a:sy n="108" d="100"/>
        </p:scale>
        <p:origin x="170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08T16:24:01.559" idx="3">
    <p:pos x="10" y="10"/>
    <p:text>Can we add a slide for the AFA degree, since this does transfer?  We'll also need that for the Arts, Design &amp; Graphics session. 
</p:text>
    <p:extLst>
      <p:ext uri="{C676402C-5697-4E1C-873F-D02D1690AC5C}">
        <p15:threadingInfo xmlns:p15="http://schemas.microsoft.com/office/powerpoint/2012/main" timeZoneBias="420"/>
      </p:ext>
    </p:extLst>
  </p:cm>
  <p:cm authorId="2" dt="2021-04-12T10:21:20.858" idx="1">
    <p:pos x="106" y="106"/>
    <p:text>Add 1-2 slides that explain the difference between academic transfer degrees and a proftech "transfer" degree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4-08T16:20:07.466" idx="1">
    <p:pos x="10" y="10"/>
    <p:text>Can we call it "world language" instead of "foreign language" in the first bullet under you can make the process easier?
</p:text>
    <p:extLst>
      <p:ext uri="{C676402C-5697-4E1C-873F-D02D1690AC5C}">
        <p15:threadingInfo xmlns:p15="http://schemas.microsoft.com/office/powerpoint/2012/main" timeZoneBias="420"/>
      </p:ext>
    </p:extLst>
  </p:cm>
  <p:cm authorId="1" dt="2021-04-08T16:22:15.356" idx="2">
    <p:pos x="106" y="106"/>
    <p:text>In the second bullet in you can make the process easier, instead of "AA degree" can it say "Associate degree" so that it applies to students not doing the AA-DTA?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4-12T10:43:26.205" idx="3">
    <p:pos x="10" y="10"/>
    <p:text>Can we pitch the importance of Ed Planning with an Advisor?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4F021-E993-4EE8-BCD2-805D275D6691}" type="datetimeFigureOut">
              <a:rPr lang="en-US" smtClean="0"/>
              <a:t>4/20/2021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F7F8C-1EA9-44F1-9262-2B8D5C488080}" type="slidenum">
              <a:rPr lang="en-US" smtClean="0"/>
              <a:t>‹#›</a:t>
            </a:fld>
            <a:endParaRPr lang="en-US"/>
          </a:p>
        </p:txBody>
      </p:sp>
    </p:spTree>
    <p:extLst>
      <p:ext uri="{BB962C8B-B14F-4D97-AF65-F5344CB8AC3E}">
        <p14:creationId xmlns:p14="http://schemas.microsoft.com/office/powerpoint/2010/main" val="3294681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Areas of Study overview</a:t>
            </a:r>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1</a:t>
            </a:fld>
            <a:endParaRPr lang="en-US"/>
          </a:p>
        </p:txBody>
      </p:sp>
    </p:spTree>
    <p:extLst>
      <p:ext uri="{BB962C8B-B14F-4D97-AF65-F5344CB8AC3E}">
        <p14:creationId xmlns:p14="http://schemas.microsoft.com/office/powerpoint/2010/main" val="3873543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10</a:t>
            </a:fld>
            <a:endParaRPr lang="en-US"/>
          </a:p>
        </p:txBody>
      </p:sp>
    </p:spTree>
    <p:extLst>
      <p:ext uri="{BB962C8B-B14F-4D97-AF65-F5344CB8AC3E}">
        <p14:creationId xmlns:p14="http://schemas.microsoft.com/office/powerpoint/2010/main" val="2498790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11</a:t>
            </a:fld>
            <a:endParaRPr lang="en-US"/>
          </a:p>
        </p:txBody>
      </p:sp>
    </p:spTree>
    <p:extLst>
      <p:ext uri="{BB962C8B-B14F-4D97-AF65-F5344CB8AC3E}">
        <p14:creationId xmlns:p14="http://schemas.microsoft.com/office/powerpoint/2010/main" val="4465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12</a:t>
            </a:fld>
            <a:endParaRPr lang="en-US"/>
          </a:p>
        </p:txBody>
      </p:sp>
    </p:spTree>
    <p:extLst>
      <p:ext uri="{BB962C8B-B14F-4D97-AF65-F5344CB8AC3E}">
        <p14:creationId xmlns:p14="http://schemas.microsoft.com/office/powerpoint/2010/main" val="428868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13</a:t>
            </a:fld>
            <a:endParaRPr lang="en-US"/>
          </a:p>
        </p:txBody>
      </p:sp>
    </p:spTree>
    <p:extLst>
      <p:ext uri="{BB962C8B-B14F-4D97-AF65-F5344CB8AC3E}">
        <p14:creationId xmlns:p14="http://schemas.microsoft.com/office/powerpoint/2010/main" val="1452032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14</a:t>
            </a:fld>
            <a:endParaRPr lang="en-US"/>
          </a:p>
        </p:txBody>
      </p:sp>
    </p:spTree>
    <p:extLst>
      <p:ext uri="{BB962C8B-B14F-4D97-AF65-F5344CB8AC3E}">
        <p14:creationId xmlns:p14="http://schemas.microsoft.com/office/powerpoint/2010/main" val="139047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15</a:t>
            </a:fld>
            <a:endParaRPr lang="en-US"/>
          </a:p>
        </p:txBody>
      </p:sp>
    </p:spTree>
    <p:extLst>
      <p:ext uri="{BB962C8B-B14F-4D97-AF65-F5344CB8AC3E}">
        <p14:creationId xmlns:p14="http://schemas.microsoft.com/office/powerpoint/2010/main" val="2554944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16</a:t>
            </a:fld>
            <a:endParaRPr lang="en-US"/>
          </a:p>
        </p:txBody>
      </p:sp>
    </p:spTree>
    <p:extLst>
      <p:ext uri="{BB962C8B-B14F-4D97-AF65-F5344CB8AC3E}">
        <p14:creationId xmlns:p14="http://schemas.microsoft.com/office/powerpoint/2010/main" val="22869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17</a:t>
            </a:fld>
            <a:endParaRPr lang="en-US"/>
          </a:p>
        </p:txBody>
      </p:sp>
    </p:spTree>
    <p:extLst>
      <p:ext uri="{BB962C8B-B14F-4D97-AF65-F5344CB8AC3E}">
        <p14:creationId xmlns:p14="http://schemas.microsoft.com/office/powerpoint/2010/main" val="1110848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18</a:t>
            </a:fld>
            <a:endParaRPr lang="en-US"/>
          </a:p>
        </p:txBody>
      </p:sp>
    </p:spTree>
    <p:extLst>
      <p:ext uri="{BB962C8B-B14F-4D97-AF65-F5344CB8AC3E}">
        <p14:creationId xmlns:p14="http://schemas.microsoft.com/office/powerpoint/2010/main" val="4204166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20</a:t>
            </a:fld>
            <a:endParaRPr lang="en-US"/>
          </a:p>
        </p:txBody>
      </p:sp>
    </p:spTree>
    <p:extLst>
      <p:ext uri="{BB962C8B-B14F-4D97-AF65-F5344CB8AC3E}">
        <p14:creationId xmlns:p14="http://schemas.microsoft.com/office/powerpoint/2010/main" val="1184273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2</a:t>
            </a:fld>
            <a:endParaRPr lang="en-US"/>
          </a:p>
        </p:txBody>
      </p:sp>
    </p:spTree>
    <p:extLst>
      <p:ext uri="{BB962C8B-B14F-4D97-AF65-F5344CB8AC3E}">
        <p14:creationId xmlns:p14="http://schemas.microsoft.com/office/powerpoint/2010/main" val="2822973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3</a:t>
            </a:fld>
            <a:endParaRPr lang="en-US"/>
          </a:p>
        </p:txBody>
      </p:sp>
    </p:spTree>
    <p:extLst>
      <p:ext uri="{BB962C8B-B14F-4D97-AF65-F5344CB8AC3E}">
        <p14:creationId xmlns:p14="http://schemas.microsoft.com/office/powerpoint/2010/main" val="2632316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4</a:t>
            </a:fld>
            <a:endParaRPr lang="en-US"/>
          </a:p>
        </p:txBody>
      </p:sp>
    </p:spTree>
    <p:extLst>
      <p:ext uri="{BB962C8B-B14F-4D97-AF65-F5344CB8AC3E}">
        <p14:creationId xmlns:p14="http://schemas.microsoft.com/office/powerpoint/2010/main" val="537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5</a:t>
            </a:fld>
            <a:endParaRPr lang="en-US"/>
          </a:p>
        </p:txBody>
      </p:sp>
    </p:spTree>
    <p:extLst>
      <p:ext uri="{BB962C8B-B14F-4D97-AF65-F5344CB8AC3E}">
        <p14:creationId xmlns:p14="http://schemas.microsoft.com/office/powerpoint/2010/main" val="336118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6</a:t>
            </a:fld>
            <a:endParaRPr lang="en-US"/>
          </a:p>
        </p:txBody>
      </p:sp>
    </p:spTree>
    <p:extLst>
      <p:ext uri="{BB962C8B-B14F-4D97-AF65-F5344CB8AC3E}">
        <p14:creationId xmlns:p14="http://schemas.microsoft.com/office/powerpoint/2010/main" val="5463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7</a:t>
            </a:fld>
            <a:endParaRPr lang="en-US"/>
          </a:p>
        </p:txBody>
      </p:sp>
    </p:spTree>
    <p:extLst>
      <p:ext uri="{BB962C8B-B14F-4D97-AF65-F5344CB8AC3E}">
        <p14:creationId xmlns:p14="http://schemas.microsoft.com/office/powerpoint/2010/main" val="1484408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8</a:t>
            </a:fld>
            <a:endParaRPr lang="en-US"/>
          </a:p>
        </p:txBody>
      </p:sp>
    </p:spTree>
    <p:extLst>
      <p:ext uri="{BB962C8B-B14F-4D97-AF65-F5344CB8AC3E}">
        <p14:creationId xmlns:p14="http://schemas.microsoft.com/office/powerpoint/2010/main" val="3786089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E5604AE-F173-4B68-A0D5-29796811734E}" type="slidenum">
              <a:rPr lang="en-US" smtClean="0"/>
              <a:pPr>
                <a:defRPr/>
              </a:pPr>
              <a:t>9</a:t>
            </a:fld>
            <a:endParaRPr lang="en-US"/>
          </a:p>
        </p:txBody>
      </p:sp>
    </p:spTree>
    <p:extLst>
      <p:ext uri="{BB962C8B-B14F-4D97-AF65-F5344CB8AC3E}">
        <p14:creationId xmlns:p14="http://schemas.microsoft.com/office/powerpoint/2010/main" val="1285327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52D527-731D-D143-AA4A-0AC91A7C8878}"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6312F-6A48-D940-B92C-02D380293008}" type="slidenum">
              <a:rPr lang="en-US" smtClean="0"/>
              <a:t>‹#›</a:t>
            </a:fld>
            <a:endParaRPr lang="en-US"/>
          </a:p>
        </p:txBody>
      </p:sp>
    </p:spTree>
    <p:extLst>
      <p:ext uri="{BB962C8B-B14F-4D97-AF65-F5344CB8AC3E}">
        <p14:creationId xmlns:p14="http://schemas.microsoft.com/office/powerpoint/2010/main" val="3025800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52D527-731D-D143-AA4A-0AC91A7C8878}"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6312F-6A48-D940-B92C-02D380293008}" type="slidenum">
              <a:rPr lang="en-US" smtClean="0"/>
              <a:t>‹#›</a:t>
            </a:fld>
            <a:endParaRPr lang="en-US"/>
          </a:p>
        </p:txBody>
      </p:sp>
    </p:spTree>
    <p:extLst>
      <p:ext uri="{BB962C8B-B14F-4D97-AF65-F5344CB8AC3E}">
        <p14:creationId xmlns:p14="http://schemas.microsoft.com/office/powerpoint/2010/main" val="16773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52D527-731D-D143-AA4A-0AC91A7C8878}"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6312F-6A48-D940-B92C-02D380293008}" type="slidenum">
              <a:rPr lang="en-US" smtClean="0"/>
              <a:t>‹#›</a:t>
            </a:fld>
            <a:endParaRPr lang="en-US"/>
          </a:p>
        </p:txBody>
      </p:sp>
    </p:spTree>
    <p:extLst>
      <p:ext uri="{BB962C8B-B14F-4D97-AF65-F5344CB8AC3E}">
        <p14:creationId xmlns:p14="http://schemas.microsoft.com/office/powerpoint/2010/main" val="2967008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647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914400" y="1219200"/>
            <a:ext cx="7315200" cy="4419600"/>
          </a:xfrm>
          <a:prstGeom prst="rect">
            <a:avLst/>
          </a:prstGeom>
        </p:spPr>
        <p:txBody>
          <a:bodyPr vert="horz" lIns="0" tIns="0" rIns="0" bIns="0" rtlCol="0">
            <a:normAutofit/>
          </a:bodyPr>
          <a:lstStyle>
            <a:lvl1pPr marL="0" indent="0" algn="l">
              <a:buNone/>
              <a:defRPr sz="3200" b="0"/>
            </a:lvl1pPr>
          </a:lstStyle>
          <a:p>
            <a:pPr lvl="0"/>
            <a:r>
              <a:rPr lang="en-US"/>
              <a:t>Text here</a:t>
            </a:r>
          </a:p>
        </p:txBody>
      </p:sp>
      <p:pic>
        <p:nvPicPr>
          <p:cNvPr id="4" name="Picture 3">
            <a:extLst>
              <a:ext uri="{FF2B5EF4-FFF2-40B4-BE49-F238E27FC236}">
                <a16:creationId xmlns:a16="http://schemas.microsoft.com/office/drawing/2014/main" id="{9981AA81-AB63-4E45-873C-9FE3C65062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4600" y="6090042"/>
            <a:ext cx="2552700" cy="420198"/>
          </a:xfrm>
          <a:prstGeom prst="rect">
            <a:avLst/>
          </a:prstGeom>
        </p:spPr>
      </p:pic>
      <p:sp>
        <p:nvSpPr>
          <p:cNvPr id="6" name="Rectangle 5">
            <a:extLst>
              <a:ext uri="{FF2B5EF4-FFF2-40B4-BE49-F238E27FC236}">
                <a16:creationId xmlns:a16="http://schemas.microsoft.com/office/drawing/2014/main" id="{23C95214-7201-3242-93A8-0FF706AEA192}"/>
              </a:ext>
            </a:extLst>
          </p:cNvPr>
          <p:cNvSpPr/>
          <p:nvPr userDrawn="1"/>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628638-F32D-C64A-8F16-23BA5F2224DB}"/>
              </a:ext>
            </a:extLst>
          </p:cNvPr>
          <p:cNvSpPr txBox="1"/>
          <p:nvPr userDrawn="1"/>
        </p:nvSpPr>
        <p:spPr>
          <a:xfrm>
            <a:off x="0" y="41701"/>
            <a:ext cx="9144000" cy="830997"/>
          </a:xfrm>
          <a:prstGeom prst="rect">
            <a:avLst/>
          </a:prstGeom>
          <a:noFill/>
        </p:spPr>
        <p:txBody>
          <a:bodyPr wrap="square" rtlCol="0">
            <a:spAutoFit/>
          </a:bodyPr>
          <a:lstStyle/>
          <a:p>
            <a:pPr algn="ctr"/>
            <a:r>
              <a:rPr lang="en-US" sz="4800" b="1">
                <a:solidFill>
                  <a:schemeClr val="bg1"/>
                </a:solidFill>
                <a:latin typeface="+mn-lt"/>
              </a:rPr>
              <a:t>Next Session</a:t>
            </a:r>
          </a:p>
        </p:txBody>
      </p:sp>
    </p:spTree>
    <p:extLst>
      <p:ext uri="{BB962C8B-B14F-4D97-AF65-F5344CB8AC3E}">
        <p14:creationId xmlns:p14="http://schemas.microsoft.com/office/powerpoint/2010/main" val="39191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52D527-731D-D143-AA4A-0AC91A7C8878}"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6312F-6A48-D940-B92C-02D380293008}" type="slidenum">
              <a:rPr lang="en-US" smtClean="0"/>
              <a:t>‹#›</a:t>
            </a:fld>
            <a:endParaRPr lang="en-US"/>
          </a:p>
        </p:txBody>
      </p:sp>
    </p:spTree>
    <p:extLst>
      <p:ext uri="{BB962C8B-B14F-4D97-AF65-F5344CB8AC3E}">
        <p14:creationId xmlns:p14="http://schemas.microsoft.com/office/powerpoint/2010/main" val="2167059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52D527-731D-D143-AA4A-0AC91A7C8878}"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6312F-6A48-D940-B92C-02D380293008}" type="slidenum">
              <a:rPr lang="en-US" smtClean="0"/>
              <a:t>‹#›</a:t>
            </a:fld>
            <a:endParaRPr lang="en-US"/>
          </a:p>
        </p:txBody>
      </p:sp>
    </p:spTree>
    <p:extLst>
      <p:ext uri="{BB962C8B-B14F-4D97-AF65-F5344CB8AC3E}">
        <p14:creationId xmlns:p14="http://schemas.microsoft.com/office/powerpoint/2010/main" val="383768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52D527-731D-D143-AA4A-0AC91A7C8878}"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6312F-6A48-D940-B92C-02D380293008}" type="slidenum">
              <a:rPr lang="en-US" smtClean="0"/>
              <a:t>‹#›</a:t>
            </a:fld>
            <a:endParaRPr lang="en-US"/>
          </a:p>
        </p:txBody>
      </p:sp>
    </p:spTree>
    <p:extLst>
      <p:ext uri="{BB962C8B-B14F-4D97-AF65-F5344CB8AC3E}">
        <p14:creationId xmlns:p14="http://schemas.microsoft.com/office/powerpoint/2010/main" val="148618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52D527-731D-D143-AA4A-0AC91A7C8878}" type="datetimeFigureOut">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A6312F-6A48-D940-B92C-02D380293008}" type="slidenum">
              <a:rPr lang="en-US" smtClean="0"/>
              <a:t>‹#›</a:t>
            </a:fld>
            <a:endParaRPr lang="en-US"/>
          </a:p>
        </p:txBody>
      </p:sp>
    </p:spTree>
    <p:extLst>
      <p:ext uri="{BB962C8B-B14F-4D97-AF65-F5344CB8AC3E}">
        <p14:creationId xmlns:p14="http://schemas.microsoft.com/office/powerpoint/2010/main" val="338335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52D527-731D-D143-AA4A-0AC91A7C8878}" type="datetimeFigureOut">
              <a:rPr lang="en-US" smtClean="0"/>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6312F-6A48-D940-B92C-02D380293008}" type="slidenum">
              <a:rPr lang="en-US" smtClean="0"/>
              <a:t>‹#›</a:t>
            </a:fld>
            <a:endParaRPr lang="en-US"/>
          </a:p>
        </p:txBody>
      </p:sp>
    </p:spTree>
    <p:extLst>
      <p:ext uri="{BB962C8B-B14F-4D97-AF65-F5344CB8AC3E}">
        <p14:creationId xmlns:p14="http://schemas.microsoft.com/office/powerpoint/2010/main" val="4103386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52D527-731D-D143-AA4A-0AC91A7C8878}" type="datetimeFigureOut">
              <a:rPr lang="en-US" smtClean="0"/>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6312F-6A48-D940-B92C-02D380293008}" type="slidenum">
              <a:rPr lang="en-US" smtClean="0"/>
              <a:t>‹#›</a:t>
            </a:fld>
            <a:endParaRPr lang="en-US"/>
          </a:p>
        </p:txBody>
      </p:sp>
    </p:spTree>
    <p:extLst>
      <p:ext uri="{BB962C8B-B14F-4D97-AF65-F5344CB8AC3E}">
        <p14:creationId xmlns:p14="http://schemas.microsoft.com/office/powerpoint/2010/main" val="1557894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52D527-731D-D143-AA4A-0AC91A7C8878}"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6312F-6A48-D940-B92C-02D380293008}" type="slidenum">
              <a:rPr lang="en-US" smtClean="0"/>
              <a:t>‹#›</a:t>
            </a:fld>
            <a:endParaRPr lang="en-US"/>
          </a:p>
        </p:txBody>
      </p:sp>
    </p:spTree>
    <p:extLst>
      <p:ext uri="{BB962C8B-B14F-4D97-AF65-F5344CB8AC3E}">
        <p14:creationId xmlns:p14="http://schemas.microsoft.com/office/powerpoint/2010/main" val="3059688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52D527-731D-D143-AA4A-0AC91A7C8878}"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6312F-6A48-D940-B92C-02D380293008}" type="slidenum">
              <a:rPr lang="en-US" smtClean="0"/>
              <a:t>‹#›</a:t>
            </a:fld>
            <a:endParaRPr lang="en-US"/>
          </a:p>
        </p:txBody>
      </p:sp>
    </p:spTree>
    <p:extLst>
      <p:ext uri="{BB962C8B-B14F-4D97-AF65-F5344CB8AC3E}">
        <p14:creationId xmlns:p14="http://schemas.microsoft.com/office/powerpoint/2010/main" val="2874627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52D527-731D-D143-AA4A-0AC91A7C8878}" type="datetimeFigureOut">
              <a:rPr lang="en-US" smtClean="0"/>
              <a:t>4/20/2021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6312F-6A48-D940-B92C-02D380293008}" type="slidenum">
              <a:rPr lang="en-US" smtClean="0"/>
              <a:t>‹#›</a:t>
            </a:fld>
            <a:endParaRPr lang="en-US"/>
          </a:p>
        </p:txBody>
      </p:sp>
    </p:spTree>
    <p:extLst>
      <p:ext uri="{BB962C8B-B14F-4D97-AF65-F5344CB8AC3E}">
        <p14:creationId xmlns:p14="http://schemas.microsoft.com/office/powerpoint/2010/main" val="24336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comments" Target="../comments/commen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10;&#10;Description automatically generated">
            <a:extLst>
              <a:ext uri="{FF2B5EF4-FFF2-40B4-BE49-F238E27FC236}">
                <a16:creationId xmlns:a16="http://schemas.microsoft.com/office/drawing/2014/main" id="{222ED5FA-2B02-274A-901D-C4EB5BF71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3" y="0"/>
            <a:ext cx="9156192" cy="6867144"/>
          </a:xfrm>
          <a:prstGeom prst="rect">
            <a:avLst/>
          </a:prstGeom>
        </p:spPr>
      </p:pic>
      <p:sp>
        <p:nvSpPr>
          <p:cNvPr id="2" name="TextBox 1">
            <a:extLst>
              <a:ext uri="{FF2B5EF4-FFF2-40B4-BE49-F238E27FC236}">
                <a16:creationId xmlns:a16="http://schemas.microsoft.com/office/drawing/2014/main" id="{D8D22F35-FD10-4C7B-9214-FB982535B6B0}"/>
              </a:ext>
            </a:extLst>
          </p:cNvPr>
          <p:cNvSpPr txBox="1"/>
          <p:nvPr/>
        </p:nvSpPr>
        <p:spPr>
          <a:xfrm>
            <a:off x="4760" y="2505692"/>
            <a:ext cx="9143999" cy="707886"/>
          </a:xfrm>
          <a:prstGeom prst="rect">
            <a:avLst/>
          </a:prstGeom>
          <a:noFill/>
        </p:spPr>
        <p:txBody>
          <a:bodyPr wrap="square" rtlCol="0">
            <a:spAutoFit/>
          </a:bodyPr>
          <a:lstStyle/>
          <a:p>
            <a:pPr algn="ctr"/>
            <a:r>
              <a:rPr lang="en-US" sz="4000">
                <a:solidFill>
                  <a:schemeClr val="bg1"/>
                </a:solidFill>
                <a:latin typeface="Freestyle Script" panose="030804020302050B0404" pitchFamily="66" charset="0"/>
              </a:rPr>
              <a:t>start with us - - - - finish with them.</a:t>
            </a:r>
          </a:p>
        </p:txBody>
      </p:sp>
    </p:spTree>
    <p:extLst>
      <p:ext uri="{BB962C8B-B14F-4D97-AF65-F5344CB8AC3E}">
        <p14:creationId xmlns:p14="http://schemas.microsoft.com/office/powerpoint/2010/main" val="1836813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South Seattle College Art</a:t>
            </a:r>
            <a:r>
              <a:rPr lang="en-US" b="1" dirty="0"/>
              <a:t>  </a:t>
            </a:r>
            <a:r>
              <a:rPr lang="en-US" sz="4000" b="1" dirty="0"/>
              <a:t>Gallery</a:t>
            </a:r>
            <a:r>
              <a:rPr lang="en-US" b="1" dirty="0"/>
              <a:t> </a:t>
            </a:r>
          </a:p>
        </p:txBody>
      </p:sp>
      <p:pic>
        <p:nvPicPr>
          <p:cNvPr id="4" name="Picture 3">
            <a:extLst>
              <a:ext uri="{FF2B5EF4-FFF2-40B4-BE49-F238E27FC236}">
                <a16:creationId xmlns:a16="http://schemas.microsoft.com/office/drawing/2014/main" id="{97BE78C0-42FC-495B-BF80-9C14D4E5D826}"/>
              </a:ext>
            </a:extLst>
          </p:cNvPr>
          <p:cNvPicPr>
            <a:picLocks noChangeAspect="1"/>
          </p:cNvPicPr>
          <p:nvPr/>
        </p:nvPicPr>
        <p:blipFill>
          <a:blip r:embed="rId3"/>
          <a:stretch>
            <a:fillRect/>
          </a:stretch>
        </p:blipFill>
        <p:spPr>
          <a:xfrm>
            <a:off x="2286000" y="1051120"/>
            <a:ext cx="4571999" cy="5139445"/>
          </a:xfrm>
          <a:prstGeom prst="rect">
            <a:avLst/>
          </a:prstGeom>
        </p:spPr>
      </p:pic>
      <p:sp>
        <p:nvSpPr>
          <p:cNvPr id="6" name="Rectangle 5">
            <a:extLst>
              <a:ext uri="{FF2B5EF4-FFF2-40B4-BE49-F238E27FC236}">
                <a16:creationId xmlns:a16="http://schemas.microsoft.com/office/drawing/2014/main" id="{1F7A36C2-45C4-43F1-8E57-87F97D547962}"/>
              </a:ext>
            </a:extLst>
          </p:cNvPr>
          <p:cNvSpPr/>
          <p:nvPr/>
        </p:nvSpPr>
        <p:spPr>
          <a:xfrm>
            <a:off x="1227337" y="6327285"/>
            <a:ext cx="6689324" cy="461665"/>
          </a:xfrm>
          <a:prstGeom prst="rect">
            <a:avLst/>
          </a:prstGeom>
        </p:spPr>
        <p:txBody>
          <a:bodyPr wrap="square">
            <a:spAutoFit/>
          </a:bodyPr>
          <a:lstStyle/>
          <a:p>
            <a:r>
              <a:rPr lang="en-US" sz="2400" b="1" dirty="0"/>
              <a:t>https://southseattle.edu/student-life/art-gallery</a:t>
            </a:r>
          </a:p>
        </p:txBody>
      </p:sp>
    </p:spTree>
    <p:extLst>
      <p:ext uri="{BB962C8B-B14F-4D97-AF65-F5344CB8AC3E}">
        <p14:creationId xmlns:p14="http://schemas.microsoft.com/office/powerpoint/2010/main" val="2616930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Student Work </a:t>
            </a:r>
          </a:p>
        </p:txBody>
      </p:sp>
      <p:pic>
        <p:nvPicPr>
          <p:cNvPr id="6" name="Picture 5">
            <a:extLst>
              <a:ext uri="{FF2B5EF4-FFF2-40B4-BE49-F238E27FC236}">
                <a16:creationId xmlns:a16="http://schemas.microsoft.com/office/drawing/2014/main" id="{DE8290AC-F76D-0F44-AD6A-F1423B970E22}"/>
              </a:ext>
            </a:extLst>
          </p:cNvPr>
          <p:cNvPicPr>
            <a:picLocks noChangeAspect="1"/>
          </p:cNvPicPr>
          <p:nvPr/>
        </p:nvPicPr>
        <p:blipFill>
          <a:blip r:embed="rId3"/>
          <a:stretch>
            <a:fillRect/>
          </a:stretch>
        </p:blipFill>
        <p:spPr>
          <a:xfrm>
            <a:off x="0" y="1021662"/>
            <a:ext cx="9144000" cy="4814675"/>
          </a:xfrm>
          <a:prstGeom prst="rect">
            <a:avLst/>
          </a:prstGeom>
        </p:spPr>
      </p:pic>
      <p:sp>
        <p:nvSpPr>
          <p:cNvPr id="7" name="TextBox 6">
            <a:extLst>
              <a:ext uri="{FF2B5EF4-FFF2-40B4-BE49-F238E27FC236}">
                <a16:creationId xmlns:a16="http://schemas.microsoft.com/office/drawing/2014/main" id="{F166CC63-E03B-4044-936D-752D7BB3E8D5}"/>
              </a:ext>
            </a:extLst>
          </p:cNvPr>
          <p:cNvSpPr txBox="1"/>
          <p:nvPr/>
        </p:nvSpPr>
        <p:spPr>
          <a:xfrm>
            <a:off x="0" y="5836337"/>
            <a:ext cx="4666662" cy="246221"/>
          </a:xfrm>
          <a:prstGeom prst="rect">
            <a:avLst/>
          </a:prstGeom>
          <a:noFill/>
        </p:spPr>
        <p:txBody>
          <a:bodyPr wrap="none" rtlCol="0">
            <a:spAutoFit/>
          </a:bodyPr>
          <a:lstStyle/>
          <a:p>
            <a:r>
              <a:rPr lang="en-US" sz="1000" dirty="0"/>
              <a:t>Students working in Paula </a:t>
            </a:r>
            <a:r>
              <a:rPr lang="en-US" sz="1000" dirty="0" err="1"/>
              <a:t>Rebsom’s</a:t>
            </a:r>
            <a:r>
              <a:rPr lang="en-US" sz="1000" dirty="0"/>
              <a:t> ceramic sculpture course at North Seattle College</a:t>
            </a:r>
          </a:p>
        </p:txBody>
      </p:sp>
    </p:spTree>
    <p:extLst>
      <p:ext uri="{BB962C8B-B14F-4D97-AF65-F5344CB8AC3E}">
        <p14:creationId xmlns:p14="http://schemas.microsoft.com/office/powerpoint/2010/main" val="3022559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Student Work  </a:t>
            </a:r>
          </a:p>
        </p:txBody>
      </p:sp>
      <p:pic>
        <p:nvPicPr>
          <p:cNvPr id="4" name="Picture 3">
            <a:extLst>
              <a:ext uri="{FF2B5EF4-FFF2-40B4-BE49-F238E27FC236}">
                <a16:creationId xmlns:a16="http://schemas.microsoft.com/office/drawing/2014/main" id="{31ACD541-DF17-8745-AA6F-15A0E84DF48C}"/>
              </a:ext>
            </a:extLst>
          </p:cNvPr>
          <p:cNvPicPr>
            <a:picLocks noChangeAspect="1"/>
          </p:cNvPicPr>
          <p:nvPr/>
        </p:nvPicPr>
        <p:blipFill>
          <a:blip r:embed="rId3"/>
          <a:stretch>
            <a:fillRect/>
          </a:stretch>
        </p:blipFill>
        <p:spPr>
          <a:xfrm>
            <a:off x="128267" y="1061976"/>
            <a:ext cx="2783601" cy="2297575"/>
          </a:xfrm>
          <a:prstGeom prst="rect">
            <a:avLst/>
          </a:prstGeom>
        </p:spPr>
      </p:pic>
      <p:sp>
        <p:nvSpPr>
          <p:cNvPr id="8" name="TextBox 7">
            <a:extLst>
              <a:ext uri="{FF2B5EF4-FFF2-40B4-BE49-F238E27FC236}">
                <a16:creationId xmlns:a16="http://schemas.microsoft.com/office/drawing/2014/main" id="{DF1D8609-85CD-C948-AD2A-2A16D0B4B6F5}"/>
              </a:ext>
            </a:extLst>
          </p:cNvPr>
          <p:cNvSpPr txBox="1"/>
          <p:nvPr/>
        </p:nvSpPr>
        <p:spPr>
          <a:xfrm>
            <a:off x="128267" y="3394934"/>
            <a:ext cx="2374368" cy="246221"/>
          </a:xfrm>
          <a:prstGeom prst="rect">
            <a:avLst/>
          </a:prstGeom>
          <a:noFill/>
        </p:spPr>
        <p:txBody>
          <a:bodyPr wrap="none" rtlCol="0">
            <a:spAutoFit/>
          </a:bodyPr>
          <a:lstStyle/>
          <a:p>
            <a:r>
              <a:rPr lang="en-US" sz="1000" dirty="0"/>
              <a:t>Maria </a:t>
            </a:r>
            <a:r>
              <a:rPr lang="en-US" sz="1000" dirty="0" err="1"/>
              <a:t>Paramonova</a:t>
            </a:r>
            <a:r>
              <a:rPr lang="en-US" sz="1000" dirty="0"/>
              <a:t>, North Seattle College </a:t>
            </a:r>
          </a:p>
        </p:txBody>
      </p:sp>
      <p:pic>
        <p:nvPicPr>
          <p:cNvPr id="10" name="Picture 9">
            <a:extLst>
              <a:ext uri="{FF2B5EF4-FFF2-40B4-BE49-F238E27FC236}">
                <a16:creationId xmlns:a16="http://schemas.microsoft.com/office/drawing/2014/main" id="{61648341-1A07-334B-B934-63901356AEFB}"/>
              </a:ext>
            </a:extLst>
          </p:cNvPr>
          <p:cNvPicPr>
            <a:picLocks noChangeAspect="1"/>
          </p:cNvPicPr>
          <p:nvPr/>
        </p:nvPicPr>
        <p:blipFill>
          <a:blip r:embed="rId4"/>
          <a:stretch>
            <a:fillRect/>
          </a:stretch>
        </p:blipFill>
        <p:spPr>
          <a:xfrm>
            <a:off x="3067290" y="1061976"/>
            <a:ext cx="2783601" cy="2300619"/>
          </a:xfrm>
          <a:prstGeom prst="rect">
            <a:avLst/>
          </a:prstGeom>
        </p:spPr>
      </p:pic>
      <p:sp>
        <p:nvSpPr>
          <p:cNvPr id="11" name="TextBox 10">
            <a:extLst>
              <a:ext uri="{FF2B5EF4-FFF2-40B4-BE49-F238E27FC236}">
                <a16:creationId xmlns:a16="http://schemas.microsoft.com/office/drawing/2014/main" id="{7222A94E-C64D-A947-88F0-DE4E8D390373}"/>
              </a:ext>
            </a:extLst>
          </p:cNvPr>
          <p:cNvSpPr txBox="1"/>
          <p:nvPr/>
        </p:nvSpPr>
        <p:spPr>
          <a:xfrm>
            <a:off x="2951788" y="3372295"/>
            <a:ext cx="2691002" cy="246221"/>
          </a:xfrm>
          <a:prstGeom prst="rect">
            <a:avLst/>
          </a:prstGeom>
          <a:noFill/>
        </p:spPr>
        <p:txBody>
          <a:bodyPr wrap="square" rtlCol="0">
            <a:spAutoFit/>
          </a:bodyPr>
          <a:lstStyle/>
          <a:p>
            <a:r>
              <a:rPr lang="en-US" sz="1000" dirty="0"/>
              <a:t>Duong Thuy Bui, South Seattle College </a:t>
            </a:r>
          </a:p>
        </p:txBody>
      </p:sp>
      <p:pic>
        <p:nvPicPr>
          <p:cNvPr id="13" name="Picture 12">
            <a:extLst>
              <a:ext uri="{FF2B5EF4-FFF2-40B4-BE49-F238E27FC236}">
                <a16:creationId xmlns:a16="http://schemas.microsoft.com/office/drawing/2014/main" id="{63DF0D17-EEAA-E444-B95C-E4188991C476}"/>
              </a:ext>
            </a:extLst>
          </p:cNvPr>
          <p:cNvPicPr>
            <a:picLocks noChangeAspect="1"/>
          </p:cNvPicPr>
          <p:nvPr/>
        </p:nvPicPr>
        <p:blipFill>
          <a:blip r:embed="rId5"/>
          <a:stretch>
            <a:fillRect/>
          </a:stretch>
        </p:blipFill>
        <p:spPr>
          <a:xfrm>
            <a:off x="6006313" y="1058932"/>
            <a:ext cx="1713071" cy="2297574"/>
          </a:xfrm>
          <a:prstGeom prst="rect">
            <a:avLst/>
          </a:prstGeom>
        </p:spPr>
      </p:pic>
      <p:sp>
        <p:nvSpPr>
          <p:cNvPr id="14" name="TextBox 13">
            <a:extLst>
              <a:ext uri="{FF2B5EF4-FFF2-40B4-BE49-F238E27FC236}">
                <a16:creationId xmlns:a16="http://schemas.microsoft.com/office/drawing/2014/main" id="{BD5BDEA6-57E2-3840-AD5B-70342E5A18D5}"/>
              </a:ext>
            </a:extLst>
          </p:cNvPr>
          <p:cNvSpPr txBox="1"/>
          <p:nvPr/>
        </p:nvSpPr>
        <p:spPr>
          <a:xfrm>
            <a:off x="5954586" y="3356506"/>
            <a:ext cx="2621230" cy="246221"/>
          </a:xfrm>
          <a:prstGeom prst="rect">
            <a:avLst/>
          </a:prstGeom>
          <a:noFill/>
        </p:spPr>
        <p:txBody>
          <a:bodyPr wrap="none" rtlCol="0">
            <a:spAutoFit/>
          </a:bodyPr>
          <a:lstStyle/>
          <a:p>
            <a:r>
              <a:rPr lang="en-US" sz="1000" dirty="0"/>
              <a:t>Cassie (</a:t>
            </a:r>
            <a:r>
              <a:rPr lang="en-US" sz="1000" dirty="0" err="1"/>
              <a:t>Ggotbyeol</a:t>
            </a:r>
            <a:r>
              <a:rPr lang="en-US" sz="1000" dirty="0"/>
              <a:t>) Kim, Seattle Central College</a:t>
            </a:r>
          </a:p>
        </p:txBody>
      </p:sp>
      <p:pic>
        <p:nvPicPr>
          <p:cNvPr id="16" name="Picture 15">
            <a:extLst>
              <a:ext uri="{FF2B5EF4-FFF2-40B4-BE49-F238E27FC236}">
                <a16:creationId xmlns:a16="http://schemas.microsoft.com/office/drawing/2014/main" id="{499B7643-BE7E-FB4F-B319-8D132435722F}"/>
              </a:ext>
            </a:extLst>
          </p:cNvPr>
          <p:cNvPicPr>
            <a:picLocks noChangeAspect="1"/>
          </p:cNvPicPr>
          <p:nvPr/>
        </p:nvPicPr>
        <p:blipFill>
          <a:blip r:embed="rId6"/>
          <a:stretch>
            <a:fillRect/>
          </a:stretch>
        </p:blipFill>
        <p:spPr>
          <a:xfrm>
            <a:off x="244014" y="3798051"/>
            <a:ext cx="2015154" cy="2744407"/>
          </a:xfrm>
          <a:prstGeom prst="rect">
            <a:avLst/>
          </a:prstGeom>
        </p:spPr>
      </p:pic>
      <p:sp>
        <p:nvSpPr>
          <p:cNvPr id="17" name="TextBox 16">
            <a:extLst>
              <a:ext uri="{FF2B5EF4-FFF2-40B4-BE49-F238E27FC236}">
                <a16:creationId xmlns:a16="http://schemas.microsoft.com/office/drawing/2014/main" id="{4988773B-3386-5147-A742-6316231D4D34}"/>
              </a:ext>
            </a:extLst>
          </p:cNvPr>
          <p:cNvSpPr txBox="1"/>
          <p:nvPr/>
        </p:nvSpPr>
        <p:spPr>
          <a:xfrm>
            <a:off x="186776" y="6542458"/>
            <a:ext cx="2286203" cy="246221"/>
          </a:xfrm>
          <a:prstGeom prst="rect">
            <a:avLst/>
          </a:prstGeom>
          <a:noFill/>
        </p:spPr>
        <p:txBody>
          <a:bodyPr wrap="none" rtlCol="0">
            <a:spAutoFit/>
          </a:bodyPr>
          <a:lstStyle/>
          <a:p>
            <a:r>
              <a:rPr lang="en-US" sz="1000" dirty="0"/>
              <a:t>Maria Hernandez, North Seattle College </a:t>
            </a:r>
          </a:p>
        </p:txBody>
      </p:sp>
      <p:pic>
        <p:nvPicPr>
          <p:cNvPr id="19" name="Picture 18">
            <a:extLst>
              <a:ext uri="{FF2B5EF4-FFF2-40B4-BE49-F238E27FC236}">
                <a16:creationId xmlns:a16="http://schemas.microsoft.com/office/drawing/2014/main" id="{4575D857-BA34-FF43-9AF7-2B8B4C47F78E}"/>
              </a:ext>
            </a:extLst>
          </p:cNvPr>
          <p:cNvPicPr>
            <a:picLocks noChangeAspect="1"/>
          </p:cNvPicPr>
          <p:nvPr/>
        </p:nvPicPr>
        <p:blipFill>
          <a:blip r:embed="rId7"/>
          <a:stretch>
            <a:fillRect/>
          </a:stretch>
        </p:blipFill>
        <p:spPr>
          <a:xfrm>
            <a:off x="5954586" y="3798051"/>
            <a:ext cx="2727897" cy="2247354"/>
          </a:xfrm>
          <a:prstGeom prst="rect">
            <a:avLst/>
          </a:prstGeom>
        </p:spPr>
      </p:pic>
      <p:sp>
        <p:nvSpPr>
          <p:cNvPr id="20" name="TextBox 19">
            <a:extLst>
              <a:ext uri="{FF2B5EF4-FFF2-40B4-BE49-F238E27FC236}">
                <a16:creationId xmlns:a16="http://schemas.microsoft.com/office/drawing/2014/main" id="{AB051D72-E636-7A4F-8F80-AC8B88DECA75}"/>
              </a:ext>
            </a:extLst>
          </p:cNvPr>
          <p:cNvSpPr txBox="1"/>
          <p:nvPr/>
        </p:nvSpPr>
        <p:spPr>
          <a:xfrm>
            <a:off x="5850891" y="6084974"/>
            <a:ext cx="2276585" cy="246221"/>
          </a:xfrm>
          <a:prstGeom prst="rect">
            <a:avLst/>
          </a:prstGeom>
          <a:noFill/>
        </p:spPr>
        <p:txBody>
          <a:bodyPr wrap="none" rtlCol="0">
            <a:spAutoFit/>
          </a:bodyPr>
          <a:lstStyle/>
          <a:p>
            <a:r>
              <a:rPr lang="en-US" sz="1000" dirty="0"/>
              <a:t>Katelynn Oleson, Seattle Central College</a:t>
            </a:r>
          </a:p>
        </p:txBody>
      </p:sp>
      <p:pic>
        <p:nvPicPr>
          <p:cNvPr id="22" name="Picture 21">
            <a:extLst>
              <a:ext uri="{FF2B5EF4-FFF2-40B4-BE49-F238E27FC236}">
                <a16:creationId xmlns:a16="http://schemas.microsoft.com/office/drawing/2014/main" id="{893183CA-1275-2E48-A5A1-1C8ABF1CF343}"/>
              </a:ext>
            </a:extLst>
          </p:cNvPr>
          <p:cNvPicPr>
            <a:picLocks noChangeAspect="1"/>
          </p:cNvPicPr>
          <p:nvPr/>
        </p:nvPicPr>
        <p:blipFill>
          <a:blip r:embed="rId8"/>
          <a:stretch>
            <a:fillRect/>
          </a:stretch>
        </p:blipFill>
        <p:spPr>
          <a:xfrm>
            <a:off x="3067290" y="3798051"/>
            <a:ext cx="2418368" cy="2376672"/>
          </a:xfrm>
          <a:prstGeom prst="rect">
            <a:avLst/>
          </a:prstGeom>
        </p:spPr>
      </p:pic>
      <p:sp>
        <p:nvSpPr>
          <p:cNvPr id="23" name="TextBox 22">
            <a:extLst>
              <a:ext uri="{FF2B5EF4-FFF2-40B4-BE49-F238E27FC236}">
                <a16:creationId xmlns:a16="http://schemas.microsoft.com/office/drawing/2014/main" id="{8BB17055-8DE3-0E43-8398-8255B6DE40A9}"/>
              </a:ext>
            </a:extLst>
          </p:cNvPr>
          <p:cNvSpPr txBox="1"/>
          <p:nvPr/>
        </p:nvSpPr>
        <p:spPr>
          <a:xfrm>
            <a:off x="2997771" y="6297834"/>
            <a:ext cx="2691002" cy="523220"/>
          </a:xfrm>
          <a:prstGeom prst="rect">
            <a:avLst/>
          </a:prstGeom>
          <a:noFill/>
        </p:spPr>
        <p:txBody>
          <a:bodyPr wrap="square" rtlCol="0">
            <a:spAutoFit/>
          </a:bodyPr>
          <a:lstStyle/>
          <a:p>
            <a:r>
              <a:rPr lang="en-US" sz="1000" dirty="0"/>
              <a:t>Ngoc Diep-Phuong Doan, South Seattle College </a:t>
            </a:r>
          </a:p>
          <a:p>
            <a:endParaRPr lang="en-US" dirty="0"/>
          </a:p>
        </p:txBody>
      </p:sp>
    </p:spTree>
    <p:extLst>
      <p:ext uri="{BB962C8B-B14F-4D97-AF65-F5344CB8AC3E}">
        <p14:creationId xmlns:p14="http://schemas.microsoft.com/office/powerpoint/2010/main" val="2093824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Student Work </a:t>
            </a:r>
          </a:p>
        </p:txBody>
      </p:sp>
      <p:pic>
        <p:nvPicPr>
          <p:cNvPr id="4" name="Picture 3">
            <a:extLst>
              <a:ext uri="{FF2B5EF4-FFF2-40B4-BE49-F238E27FC236}">
                <a16:creationId xmlns:a16="http://schemas.microsoft.com/office/drawing/2014/main" id="{613AD4F5-B3BC-C643-A43F-826C0731F73B}"/>
              </a:ext>
            </a:extLst>
          </p:cNvPr>
          <p:cNvPicPr>
            <a:picLocks noChangeAspect="1"/>
          </p:cNvPicPr>
          <p:nvPr/>
        </p:nvPicPr>
        <p:blipFill>
          <a:blip r:embed="rId3"/>
          <a:stretch>
            <a:fillRect/>
          </a:stretch>
        </p:blipFill>
        <p:spPr>
          <a:xfrm>
            <a:off x="170726" y="1028217"/>
            <a:ext cx="2734519" cy="2734519"/>
          </a:xfrm>
          <a:prstGeom prst="rect">
            <a:avLst/>
          </a:prstGeom>
        </p:spPr>
      </p:pic>
      <p:sp>
        <p:nvSpPr>
          <p:cNvPr id="6" name="TextBox 5">
            <a:extLst>
              <a:ext uri="{FF2B5EF4-FFF2-40B4-BE49-F238E27FC236}">
                <a16:creationId xmlns:a16="http://schemas.microsoft.com/office/drawing/2014/main" id="{9782B9DF-CC57-0140-9C51-B17629D457CB}"/>
              </a:ext>
            </a:extLst>
          </p:cNvPr>
          <p:cNvSpPr txBox="1"/>
          <p:nvPr/>
        </p:nvSpPr>
        <p:spPr>
          <a:xfrm>
            <a:off x="101278" y="3762736"/>
            <a:ext cx="2121093" cy="246221"/>
          </a:xfrm>
          <a:prstGeom prst="rect">
            <a:avLst/>
          </a:prstGeom>
          <a:noFill/>
        </p:spPr>
        <p:txBody>
          <a:bodyPr wrap="none" rtlCol="0">
            <a:spAutoFit/>
          </a:bodyPr>
          <a:lstStyle/>
          <a:p>
            <a:r>
              <a:rPr lang="en-US" sz="1000" dirty="0"/>
              <a:t>Tam Pham Painting at Seattle Central</a:t>
            </a:r>
          </a:p>
        </p:txBody>
      </p:sp>
      <p:pic>
        <p:nvPicPr>
          <p:cNvPr id="14" name="Picture 13">
            <a:extLst>
              <a:ext uri="{FF2B5EF4-FFF2-40B4-BE49-F238E27FC236}">
                <a16:creationId xmlns:a16="http://schemas.microsoft.com/office/drawing/2014/main" id="{D15C0251-FDBB-6748-94ED-2CAC0C4448B8}"/>
              </a:ext>
            </a:extLst>
          </p:cNvPr>
          <p:cNvPicPr>
            <a:picLocks noChangeAspect="1"/>
          </p:cNvPicPr>
          <p:nvPr/>
        </p:nvPicPr>
        <p:blipFill>
          <a:blip r:embed="rId4"/>
          <a:stretch>
            <a:fillRect/>
          </a:stretch>
        </p:blipFill>
        <p:spPr>
          <a:xfrm>
            <a:off x="3343460" y="1238491"/>
            <a:ext cx="2969131" cy="2200153"/>
          </a:xfrm>
          <a:prstGeom prst="rect">
            <a:avLst/>
          </a:prstGeom>
        </p:spPr>
      </p:pic>
      <p:sp>
        <p:nvSpPr>
          <p:cNvPr id="15" name="TextBox 14">
            <a:extLst>
              <a:ext uri="{FF2B5EF4-FFF2-40B4-BE49-F238E27FC236}">
                <a16:creationId xmlns:a16="http://schemas.microsoft.com/office/drawing/2014/main" id="{98CC51F9-79BC-E948-9CBF-79CADEEE8A7F}"/>
              </a:ext>
            </a:extLst>
          </p:cNvPr>
          <p:cNvSpPr txBox="1"/>
          <p:nvPr/>
        </p:nvSpPr>
        <p:spPr>
          <a:xfrm>
            <a:off x="3112213" y="3499411"/>
            <a:ext cx="1842171" cy="246221"/>
          </a:xfrm>
          <a:prstGeom prst="rect">
            <a:avLst/>
          </a:prstGeom>
          <a:noFill/>
        </p:spPr>
        <p:txBody>
          <a:bodyPr wrap="none" rtlCol="0">
            <a:spAutoFit/>
          </a:bodyPr>
          <a:lstStyle/>
          <a:p>
            <a:r>
              <a:rPr lang="en-US" sz="1000" dirty="0"/>
              <a:t>Cas Alexander, Jewelry at North</a:t>
            </a:r>
          </a:p>
        </p:txBody>
      </p:sp>
      <p:pic>
        <p:nvPicPr>
          <p:cNvPr id="17" name="Picture 16">
            <a:extLst>
              <a:ext uri="{FF2B5EF4-FFF2-40B4-BE49-F238E27FC236}">
                <a16:creationId xmlns:a16="http://schemas.microsoft.com/office/drawing/2014/main" id="{AF6C2AFD-0FC3-954D-B691-3F157EBC5C8C}"/>
              </a:ext>
            </a:extLst>
          </p:cNvPr>
          <p:cNvPicPr>
            <a:picLocks noChangeAspect="1"/>
          </p:cNvPicPr>
          <p:nvPr/>
        </p:nvPicPr>
        <p:blipFill>
          <a:blip r:embed="rId5"/>
          <a:stretch>
            <a:fillRect/>
          </a:stretch>
        </p:blipFill>
        <p:spPr>
          <a:xfrm>
            <a:off x="6927096" y="1238491"/>
            <a:ext cx="1647009" cy="2200154"/>
          </a:xfrm>
          <a:prstGeom prst="rect">
            <a:avLst/>
          </a:prstGeom>
        </p:spPr>
      </p:pic>
      <p:sp>
        <p:nvSpPr>
          <p:cNvPr id="18" name="TextBox 17">
            <a:extLst>
              <a:ext uri="{FF2B5EF4-FFF2-40B4-BE49-F238E27FC236}">
                <a16:creationId xmlns:a16="http://schemas.microsoft.com/office/drawing/2014/main" id="{94A51F2E-D11A-DE4F-A2B4-B50CC2F9AE39}"/>
              </a:ext>
            </a:extLst>
          </p:cNvPr>
          <p:cNvSpPr txBox="1"/>
          <p:nvPr/>
        </p:nvSpPr>
        <p:spPr>
          <a:xfrm>
            <a:off x="6805693" y="3446971"/>
            <a:ext cx="2167581" cy="246221"/>
          </a:xfrm>
          <a:prstGeom prst="rect">
            <a:avLst/>
          </a:prstGeom>
          <a:noFill/>
        </p:spPr>
        <p:txBody>
          <a:bodyPr wrap="none" rtlCol="0">
            <a:spAutoFit/>
          </a:bodyPr>
          <a:lstStyle/>
          <a:p>
            <a:r>
              <a:rPr lang="en-US" sz="1000" dirty="0" err="1"/>
              <a:t>Yuchuan</a:t>
            </a:r>
            <a:r>
              <a:rPr lang="en-US" sz="1000" dirty="0"/>
              <a:t> </a:t>
            </a:r>
            <a:r>
              <a:rPr lang="en-US" sz="1000" dirty="0" err="1"/>
              <a:t>Karber</a:t>
            </a:r>
            <a:r>
              <a:rPr lang="en-US" sz="1000" dirty="0"/>
              <a:t>, Printmaking at North</a:t>
            </a:r>
          </a:p>
        </p:txBody>
      </p:sp>
      <p:pic>
        <p:nvPicPr>
          <p:cNvPr id="20" name="Picture 19">
            <a:extLst>
              <a:ext uri="{FF2B5EF4-FFF2-40B4-BE49-F238E27FC236}">
                <a16:creationId xmlns:a16="http://schemas.microsoft.com/office/drawing/2014/main" id="{AEFDA3CF-E5E4-6F4C-A376-61CD24EE3127}"/>
              </a:ext>
            </a:extLst>
          </p:cNvPr>
          <p:cNvPicPr>
            <a:picLocks noChangeAspect="1"/>
          </p:cNvPicPr>
          <p:nvPr/>
        </p:nvPicPr>
        <p:blipFill>
          <a:blip r:embed="rId6"/>
          <a:stretch>
            <a:fillRect/>
          </a:stretch>
        </p:blipFill>
        <p:spPr>
          <a:xfrm>
            <a:off x="170758" y="4086827"/>
            <a:ext cx="3634451" cy="2422376"/>
          </a:xfrm>
          <a:prstGeom prst="rect">
            <a:avLst/>
          </a:prstGeom>
        </p:spPr>
      </p:pic>
      <p:sp>
        <p:nvSpPr>
          <p:cNvPr id="21" name="TextBox 20">
            <a:extLst>
              <a:ext uri="{FF2B5EF4-FFF2-40B4-BE49-F238E27FC236}">
                <a16:creationId xmlns:a16="http://schemas.microsoft.com/office/drawing/2014/main" id="{CC71AFC6-EB11-EC4E-B0C6-63A626A8CC1C}"/>
              </a:ext>
            </a:extLst>
          </p:cNvPr>
          <p:cNvSpPr txBox="1"/>
          <p:nvPr/>
        </p:nvSpPr>
        <p:spPr>
          <a:xfrm>
            <a:off x="101278" y="6511131"/>
            <a:ext cx="1972015" cy="246221"/>
          </a:xfrm>
          <a:prstGeom prst="rect">
            <a:avLst/>
          </a:prstGeom>
          <a:noFill/>
        </p:spPr>
        <p:txBody>
          <a:bodyPr wrap="none" rtlCol="0">
            <a:spAutoFit/>
          </a:bodyPr>
          <a:lstStyle/>
          <a:p>
            <a:r>
              <a:rPr lang="en-US" sz="1000" dirty="0"/>
              <a:t>Students in North’s mural art class</a:t>
            </a:r>
          </a:p>
        </p:txBody>
      </p:sp>
      <p:pic>
        <p:nvPicPr>
          <p:cNvPr id="23" name="Picture 22">
            <a:extLst>
              <a:ext uri="{FF2B5EF4-FFF2-40B4-BE49-F238E27FC236}">
                <a16:creationId xmlns:a16="http://schemas.microsoft.com/office/drawing/2014/main" id="{442534D4-6F11-3F44-B2B4-E9BBEC066FE9}"/>
              </a:ext>
            </a:extLst>
          </p:cNvPr>
          <p:cNvPicPr>
            <a:picLocks noChangeAspect="1"/>
          </p:cNvPicPr>
          <p:nvPr/>
        </p:nvPicPr>
        <p:blipFill>
          <a:blip r:embed="rId7"/>
          <a:stretch>
            <a:fillRect/>
          </a:stretch>
        </p:blipFill>
        <p:spPr>
          <a:xfrm>
            <a:off x="4286445" y="3903457"/>
            <a:ext cx="1842171" cy="2548537"/>
          </a:xfrm>
          <a:prstGeom prst="rect">
            <a:avLst/>
          </a:prstGeom>
        </p:spPr>
      </p:pic>
      <p:sp>
        <p:nvSpPr>
          <p:cNvPr id="24" name="TextBox 23">
            <a:extLst>
              <a:ext uri="{FF2B5EF4-FFF2-40B4-BE49-F238E27FC236}">
                <a16:creationId xmlns:a16="http://schemas.microsoft.com/office/drawing/2014/main" id="{BB474ED3-E499-7B46-BC6C-2A5FCB7C1B4B}"/>
              </a:ext>
            </a:extLst>
          </p:cNvPr>
          <p:cNvSpPr txBox="1"/>
          <p:nvPr/>
        </p:nvSpPr>
        <p:spPr>
          <a:xfrm>
            <a:off x="4210132" y="6468464"/>
            <a:ext cx="2224080" cy="677108"/>
          </a:xfrm>
          <a:prstGeom prst="rect">
            <a:avLst/>
          </a:prstGeom>
          <a:noFill/>
        </p:spPr>
        <p:txBody>
          <a:bodyPr wrap="square" rtlCol="0">
            <a:spAutoFit/>
          </a:bodyPr>
          <a:lstStyle/>
          <a:p>
            <a:r>
              <a:rPr lang="en-US" sz="1000" dirty="0"/>
              <a:t>Ksenia Gotham, Digital Art at South</a:t>
            </a:r>
            <a:br>
              <a:rPr lang="en-US" sz="1000" dirty="0"/>
            </a:br>
            <a:endParaRPr lang="en-US" sz="1000" dirty="0"/>
          </a:p>
          <a:p>
            <a:endParaRPr lang="en-US" dirty="0"/>
          </a:p>
        </p:txBody>
      </p:sp>
      <p:pic>
        <p:nvPicPr>
          <p:cNvPr id="26" name="Picture 25">
            <a:extLst>
              <a:ext uri="{FF2B5EF4-FFF2-40B4-BE49-F238E27FC236}">
                <a16:creationId xmlns:a16="http://schemas.microsoft.com/office/drawing/2014/main" id="{C46F06F2-4749-B843-8462-766474F57BA8}"/>
              </a:ext>
            </a:extLst>
          </p:cNvPr>
          <p:cNvPicPr>
            <a:picLocks noChangeAspect="1"/>
          </p:cNvPicPr>
          <p:nvPr/>
        </p:nvPicPr>
        <p:blipFill>
          <a:blip r:embed="rId8"/>
          <a:stretch>
            <a:fillRect/>
          </a:stretch>
        </p:blipFill>
        <p:spPr>
          <a:xfrm>
            <a:off x="6765311" y="3721212"/>
            <a:ext cx="2121092" cy="2913029"/>
          </a:xfrm>
          <a:prstGeom prst="rect">
            <a:avLst/>
          </a:prstGeom>
        </p:spPr>
      </p:pic>
      <p:sp>
        <p:nvSpPr>
          <p:cNvPr id="27" name="TextBox 26">
            <a:extLst>
              <a:ext uri="{FF2B5EF4-FFF2-40B4-BE49-F238E27FC236}">
                <a16:creationId xmlns:a16="http://schemas.microsoft.com/office/drawing/2014/main" id="{6BD0B990-41C6-AB41-B51D-DFB15822A30A}"/>
              </a:ext>
            </a:extLst>
          </p:cNvPr>
          <p:cNvSpPr txBox="1"/>
          <p:nvPr/>
        </p:nvSpPr>
        <p:spPr>
          <a:xfrm>
            <a:off x="6690498" y="6577054"/>
            <a:ext cx="1518364" cy="246221"/>
          </a:xfrm>
          <a:prstGeom prst="rect">
            <a:avLst/>
          </a:prstGeom>
          <a:noFill/>
        </p:spPr>
        <p:txBody>
          <a:bodyPr wrap="none" rtlCol="0">
            <a:spAutoFit/>
          </a:bodyPr>
          <a:lstStyle/>
          <a:p>
            <a:r>
              <a:rPr lang="en-US" sz="1000" dirty="0"/>
              <a:t>Huong Thu Trang, Central</a:t>
            </a:r>
          </a:p>
        </p:txBody>
      </p:sp>
    </p:spTree>
    <p:extLst>
      <p:ext uri="{BB962C8B-B14F-4D97-AF65-F5344CB8AC3E}">
        <p14:creationId xmlns:p14="http://schemas.microsoft.com/office/powerpoint/2010/main" val="2686043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Find us on Facebook, Instagram, YouTube</a:t>
            </a:r>
          </a:p>
        </p:txBody>
      </p:sp>
      <p:pic>
        <p:nvPicPr>
          <p:cNvPr id="16" name="Picture 15">
            <a:extLst>
              <a:ext uri="{FF2B5EF4-FFF2-40B4-BE49-F238E27FC236}">
                <a16:creationId xmlns:a16="http://schemas.microsoft.com/office/drawing/2014/main" id="{81465815-F929-E846-80DF-0644AD6B4592}"/>
              </a:ext>
            </a:extLst>
          </p:cNvPr>
          <p:cNvPicPr>
            <a:picLocks noChangeAspect="1"/>
          </p:cNvPicPr>
          <p:nvPr/>
        </p:nvPicPr>
        <p:blipFill>
          <a:blip r:embed="rId3"/>
          <a:stretch>
            <a:fillRect/>
          </a:stretch>
        </p:blipFill>
        <p:spPr>
          <a:xfrm>
            <a:off x="0" y="914400"/>
            <a:ext cx="4122174" cy="5943600"/>
          </a:xfrm>
          <a:prstGeom prst="rect">
            <a:avLst/>
          </a:prstGeom>
        </p:spPr>
      </p:pic>
      <p:sp>
        <p:nvSpPr>
          <p:cNvPr id="17" name="TextBox 16">
            <a:extLst>
              <a:ext uri="{FF2B5EF4-FFF2-40B4-BE49-F238E27FC236}">
                <a16:creationId xmlns:a16="http://schemas.microsoft.com/office/drawing/2014/main" id="{F1BE537C-F425-AD4F-96FF-33F1C002769E}"/>
              </a:ext>
            </a:extLst>
          </p:cNvPr>
          <p:cNvSpPr txBox="1"/>
          <p:nvPr/>
        </p:nvSpPr>
        <p:spPr>
          <a:xfrm>
            <a:off x="3206187" y="1436500"/>
            <a:ext cx="3360472" cy="1200329"/>
          </a:xfrm>
          <a:prstGeom prst="rect">
            <a:avLst/>
          </a:prstGeom>
          <a:solidFill>
            <a:schemeClr val="accent5">
              <a:lumMod val="40000"/>
              <a:lumOff val="60000"/>
            </a:schemeClr>
          </a:solidFill>
        </p:spPr>
        <p:txBody>
          <a:bodyPr wrap="square" rtlCol="0">
            <a:spAutoFit/>
          </a:bodyPr>
          <a:lstStyle/>
          <a:p>
            <a:r>
              <a:rPr lang="en-US" dirty="0"/>
              <a:t>@</a:t>
            </a:r>
            <a:r>
              <a:rPr lang="en-US" dirty="0" err="1"/>
              <a:t>northseattlecollegeartgallery</a:t>
            </a:r>
            <a:endParaRPr lang="en-US" dirty="0"/>
          </a:p>
          <a:p>
            <a:r>
              <a:rPr lang="en-US" dirty="0"/>
              <a:t>@</a:t>
            </a:r>
            <a:r>
              <a:rPr lang="en-US" dirty="0" err="1"/>
              <a:t>sscartgallery</a:t>
            </a:r>
            <a:endParaRPr lang="en-US" dirty="0"/>
          </a:p>
          <a:p>
            <a:endParaRPr lang="en-US" dirty="0"/>
          </a:p>
          <a:p>
            <a:endParaRPr lang="en-US" dirty="0"/>
          </a:p>
        </p:txBody>
      </p:sp>
      <p:sp>
        <p:nvSpPr>
          <p:cNvPr id="18" name="TextBox 17">
            <a:extLst>
              <a:ext uri="{FF2B5EF4-FFF2-40B4-BE49-F238E27FC236}">
                <a16:creationId xmlns:a16="http://schemas.microsoft.com/office/drawing/2014/main" id="{8BBB792E-4191-B74D-AED9-1EC9CF7CEB05}"/>
              </a:ext>
            </a:extLst>
          </p:cNvPr>
          <p:cNvSpPr txBox="1"/>
          <p:nvPr/>
        </p:nvSpPr>
        <p:spPr>
          <a:xfrm>
            <a:off x="3206187" y="3319586"/>
            <a:ext cx="3360472" cy="1200329"/>
          </a:xfrm>
          <a:prstGeom prst="rect">
            <a:avLst/>
          </a:prstGeom>
          <a:solidFill>
            <a:srgbClr val="FF70B6">
              <a:alpha val="69804"/>
            </a:srgbClr>
          </a:solidFill>
        </p:spPr>
        <p:txBody>
          <a:bodyPr wrap="square" rtlCol="0">
            <a:spAutoFit/>
          </a:bodyPr>
          <a:lstStyle/>
          <a:p>
            <a:r>
              <a:rPr lang="en-US" dirty="0"/>
              <a:t>@</a:t>
            </a:r>
            <a:r>
              <a:rPr lang="en-US" dirty="0" err="1"/>
              <a:t>nscartdept</a:t>
            </a:r>
            <a:r>
              <a:rPr lang="en-US" dirty="0"/>
              <a:t>		</a:t>
            </a:r>
          </a:p>
          <a:p>
            <a:r>
              <a:rPr lang="en-US" dirty="0"/>
              <a:t>@</a:t>
            </a:r>
            <a:r>
              <a:rPr lang="en-US" dirty="0" err="1"/>
              <a:t>nscartgallery</a:t>
            </a:r>
            <a:r>
              <a:rPr lang="en-US" dirty="0"/>
              <a:t>		</a:t>
            </a:r>
          </a:p>
          <a:p>
            <a:r>
              <a:rPr lang="en-US" dirty="0"/>
              <a:t>@</a:t>
            </a:r>
            <a:r>
              <a:rPr lang="en-US" dirty="0" err="1"/>
              <a:t>scc_artclass</a:t>
            </a:r>
            <a:endParaRPr lang="en-US" dirty="0"/>
          </a:p>
          <a:p>
            <a:r>
              <a:rPr lang="en-US" dirty="0"/>
              <a:t>@</a:t>
            </a:r>
            <a:r>
              <a:rPr lang="en-US" dirty="0" err="1"/>
              <a:t>southseattlecollegeartgallery</a:t>
            </a:r>
            <a:endParaRPr lang="en-US" dirty="0"/>
          </a:p>
        </p:txBody>
      </p:sp>
      <p:sp>
        <p:nvSpPr>
          <p:cNvPr id="19" name="TextBox 18">
            <a:extLst>
              <a:ext uri="{FF2B5EF4-FFF2-40B4-BE49-F238E27FC236}">
                <a16:creationId xmlns:a16="http://schemas.microsoft.com/office/drawing/2014/main" id="{73D8A6AA-77FD-C944-8158-4DB6DAA00C14}"/>
              </a:ext>
            </a:extLst>
          </p:cNvPr>
          <p:cNvSpPr txBox="1"/>
          <p:nvPr/>
        </p:nvSpPr>
        <p:spPr>
          <a:xfrm>
            <a:off x="3206187" y="5202672"/>
            <a:ext cx="3360472" cy="1200329"/>
          </a:xfrm>
          <a:prstGeom prst="rect">
            <a:avLst/>
          </a:prstGeom>
          <a:solidFill>
            <a:schemeClr val="accent4">
              <a:lumMod val="40000"/>
              <a:lumOff val="60000"/>
            </a:schemeClr>
          </a:solidFill>
        </p:spPr>
        <p:txBody>
          <a:bodyPr wrap="none" rtlCol="0">
            <a:spAutoFit/>
          </a:bodyPr>
          <a:lstStyle/>
          <a:p>
            <a:r>
              <a:rPr lang="en-US" dirty="0"/>
              <a:t>- North Seattle College Art Gallery</a:t>
            </a:r>
          </a:p>
          <a:p>
            <a:r>
              <a:rPr lang="en-US" dirty="0"/>
              <a:t>- Art Gallery South Seattle College</a:t>
            </a:r>
          </a:p>
          <a:p>
            <a:r>
              <a:rPr lang="en-US" dirty="0"/>
              <a:t>- Seattle Central College</a:t>
            </a:r>
          </a:p>
          <a:p>
            <a:endParaRPr lang="en-US" dirty="0"/>
          </a:p>
        </p:txBody>
      </p:sp>
    </p:spTree>
    <p:extLst>
      <p:ext uri="{BB962C8B-B14F-4D97-AF65-F5344CB8AC3E}">
        <p14:creationId xmlns:p14="http://schemas.microsoft.com/office/powerpoint/2010/main" val="3470514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CE6794-84CB-7848-906B-1B56A0A361E2}"/>
              </a:ext>
            </a:extLst>
          </p:cNvPr>
          <p:cNvSpPr txBox="1"/>
          <p:nvPr/>
        </p:nvSpPr>
        <p:spPr>
          <a:xfrm>
            <a:off x="0" y="41701"/>
            <a:ext cx="9144000" cy="830997"/>
          </a:xfrm>
          <a:prstGeom prst="rect">
            <a:avLst/>
          </a:prstGeom>
          <a:noFill/>
        </p:spPr>
        <p:txBody>
          <a:bodyPr wrap="square" rtlCol="0">
            <a:spAutoFit/>
          </a:bodyPr>
          <a:lstStyle/>
          <a:p>
            <a:pPr algn="ctr"/>
            <a:r>
              <a:rPr lang="en-US" sz="4800" b="1">
                <a:solidFill>
                  <a:schemeClr val="bg1"/>
                </a:solidFill>
                <a:latin typeface="+mn-lt"/>
              </a:rPr>
              <a:t>Get the most from your degree</a:t>
            </a:r>
          </a:p>
        </p:txBody>
      </p:sp>
      <p:sp>
        <p:nvSpPr>
          <p:cNvPr id="6" name="TextBox 5">
            <a:extLst>
              <a:ext uri="{FF2B5EF4-FFF2-40B4-BE49-F238E27FC236}">
                <a16:creationId xmlns:a16="http://schemas.microsoft.com/office/drawing/2014/main" id="{B25DDAB1-F2A1-5143-B1BB-73BEFA3BEADB}"/>
              </a:ext>
            </a:extLst>
          </p:cNvPr>
          <p:cNvSpPr txBox="1"/>
          <p:nvPr/>
        </p:nvSpPr>
        <p:spPr>
          <a:xfrm>
            <a:off x="685800" y="1359932"/>
            <a:ext cx="7772400" cy="4401205"/>
          </a:xfrm>
          <a:prstGeom prst="rect">
            <a:avLst/>
          </a:prstGeom>
          <a:noFill/>
        </p:spPr>
        <p:txBody>
          <a:bodyPr wrap="square" lIns="91440" tIns="45720" rIns="91440" bIns="45720" rtlCol="0" anchor="t">
            <a:spAutoFit/>
          </a:bodyPr>
          <a:lstStyle/>
          <a:p>
            <a:r>
              <a:rPr lang="en-US" sz="2800" b="1">
                <a:solidFill>
                  <a:srgbClr val="005192"/>
                </a:solidFill>
                <a:latin typeface="+mn-lt"/>
              </a:rPr>
              <a:t>Transfer Timeline</a:t>
            </a:r>
          </a:p>
          <a:p>
            <a:pPr marL="285750" indent="-285750">
              <a:buFont typeface="Arial" panose="020B0604020202020204" pitchFamily="34" charset="0"/>
              <a:buChar char="•"/>
            </a:pPr>
            <a:r>
              <a:rPr lang="en-US">
                <a:latin typeface="+mn-lt"/>
              </a:rPr>
              <a:t>0-18 credits: Choose and Explore</a:t>
            </a:r>
          </a:p>
          <a:p>
            <a:pPr marL="742950" lvl="1" indent="-285750">
              <a:buFont typeface="Arial" panose="020B0604020202020204" pitchFamily="34" charset="0"/>
              <a:buChar char="•"/>
            </a:pPr>
            <a:r>
              <a:rPr lang="en-US"/>
              <a:t>Explore majors</a:t>
            </a:r>
          </a:p>
          <a:p>
            <a:pPr marL="742950" lvl="1" indent="-285750">
              <a:buFont typeface="Arial" panose="020B0604020202020204" pitchFamily="34" charset="0"/>
              <a:buChar char="•"/>
            </a:pPr>
            <a:r>
              <a:rPr lang="en-US">
                <a:latin typeface="+mn-lt"/>
              </a:rPr>
              <a:t>Attend Transfer Fairs</a:t>
            </a:r>
          </a:p>
          <a:p>
            <a:pPr marL="742950" lvl="1" indent="-285750">
              <a:buFont typeface="Arial" panose="020B0604020202020204" pitchFamily="34" charset="0"/>
              <a:buChar char="•"/>
            </a:pPr>
            <a:r>
              <a:rPr lang="en-US">
                <a:latin typeface="+mn-lt"/>
              </a:rPr>
              <a:t>Create your Ed Plan</a:t>
            </a:r>
          </a:p>
          <a:p>
            <a:pPr marL="285750" indent="-285750">
              <a:buFont typeface="Arial" panose="020B0604020202020204" pitchFamily="34" charset="0"/>
              <a:buChar char="•"/>
            </a:pPr>
            <a:r>
              <a:rPr lang="en-US"/>
              <a:t>19-44 credits: Plan for Your Future</a:t>
            </a:r>
          </a:p>
          <a:p>
            <a:pPr marL="742950" lvl="1" indent="-285750">
              <a:buFont typeface="Arial" panose="020B0604020202020204" pitchFamily="34" charset="0"/>
              <a:buChar char="•"/>
            </a:pPr>
            <a:r>
              <a:rPr lang="en-US"/>
              <a:t>Meet with 4-year college advisors</a:t>
            </a:r>
          </a:p>
          <a:p>
            <a:pPr marL="742950" lvl="1" indent="-285750">
              <a:buFont typeface="Arial" panose="020B0604020202020204" pitchFamily="34" charset="0"/>
              <a:buChar char="•"/>
            </a:pPr>
            <a:r>
              <a:rPr lang="en-US"/>
              <a:t>Make sure you understand admission requirements</a:t>
            </a:r>
          </a:p>
          <a:p>
            <a:pPr marL="285750" indent="-285750">
              <a:buFont typeface="Arial" panose="020B0604020202020204" pitchFamily="34" charset="0"/>
              <a:buChar char="•"/>
            </a:pPr>
            <a:r>
              <a:rPr lang="en-US"/>
              <a:t>45-74 credits: Apply to Your Chosen Schools</a:t>
            </a:r>
          </a:p>
          <a:p>
            <a:pPr marL="742950" lvl="1" indent="-285750">
              <a:buFont typeface="Arial" panose="020B0604020202020204" pitchFamily="34" charset="0"/>
              <a:buChar char="•"/>
            </a:pPr>
            <a:r>
              <a:rPr lang="en-US"/>
              <a:t>Work with your Seattle Colleges advisor to update your Ed Plan</a:t>
            </a:r>
          </a:p>
          <a:p>
            <a:pPr marL="742950" lvl="1" indent="-285750">
              <a:buFont typeface="Arial" panose="020B0604020202020204" pitchFamily="34" charset="0"/>
              <a:buChar char="•"/>
            </a:pPr>
            <a:r>
              <a:rPr lang="en-US"/>
              <a:t>Work on application materials (college application, personal statement, etc.)</a:t>
            </a:r>
          </a:p>
          <a:p>
            <a:pPr marL="285750" indent="-285750">
              <a:buFont typeface="Arial" panose="020B0604020202020204" pitchFamily="34" charset="0"/>
              <a:buChar char="•"/>
            </a:pPr>
            <a:r>
              <a:rPr lang="en-US"/>
              <a:t>75-90 credits: Get Ready to Transfer</a:t>
            </a:r>
          </a:p>
          <a:p>
            <a:pPr marL="742950" lvl="1" indent="-285750">
              <a:buFont typeface="Arial" panose="020B0604020202020204" pitchFamily="34" charset="0"/>
              <a:buChar char="•"/>
            </a:pPr>
            <a:r>
              <a:rPr lang="en-US"/>
              <a:t>Apply for your degree at Seattle Colleges</a:t>
            </a:r>
          </a:p>
          <a:p>
            <a:pPr marL="742950" lvl="1" indent="-285750">
              <a:buFont typeface="Arial" panose="020B0604020202020204" pitchFamily="34" charset="0"/>
              <a:buChar char="•"/>
            </a:pPr>
            <a:r>
              <a:rPr lang="en-US"/>
              <a:t>Send official transcripts to your university</a:t>
            </a:r>
          </a:p>
        </p:txBody>
      </p:sp>
    </p:spTree>
    <p:extLst>
      <p:ext uri="{BB962C8B-B14F-4D97-AF65-F5344CB8AC3E}">
        <p14:creationId xmlns:p14="http://schemas.microsoft.com/office/powerpoint/2010/main" val="3297056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CE6794-84CB-7848-906B-1B56A0A361E2}"/>
              </a:ext>
            </a:extLst>
          </p:cNvPr>
          <p:cNvSpPr txBox="1"/>
          <p:nvPr/>
        </p:nvSpPr>
        <p:spPr>
          <a:xfrm>
            <a:off x="0" y="41701"/>
            <a:ext cx="9144000" cy="830997"/>
          </a:xfrm>
          <a:prstGeom prst="rect">
            <a:avLst/>
          </a:prstGeom>
          <a:noFill/>
        </p:spPr>
        <p:txBody>
          <a:bodyPr wrap="square" rtlCol="0">
            <a:spAutoFit/>
          </a:bodyPr>
          <a:lstStyle/>
          <a:p>
            <a:pPr algn="ctr"/>
            <a:r>
              <a:rPr lang="en-US" sz="4800" b="1">
                <a:solidFill>
                  <a:schemeClr val="bg1"/>
                </a:solidFill>
                <a:latin typeface="+mn-lt"/>
              </a:rPr>
              <a:t>Where can I transfer?</a:t>
            </a:r>
          </a:p>
        </p:txBody>
      </p:sp>
      <p:sp>
        <p:nvSpPr>
          <p:cNvPr id="6" name="TextBox 5">
            <a:extLst>
              <a:ext uri="{FF2B5EF4-FFF2-40B4-BE49-F238E27FC236}">
                <a16:creationId xmlns:a16="http://schemas.microsoft.com/office/drawing/2014/main" id="{B25DDAB1-F2A1-5143-B1BB-73BEFA3BEADB}"/>
              </a:ext>
            </a:extLst>
          </p:cNvPr>
          <p:cNvSpPr txBox="1"/>
          <p:nvPr/>
        </p:nvSpPr>
        <p:spPr>
          <a:xfrm>
            <a:off x="685800" y="1359932"/>
            <a:ext cx="7772400" cy="5262979"/>
          </a:xfrm>
          <a:prstGeom prst="rect">
            <a:avLst/>
          </a:prstGeom>
          <a:noFill/>
        </p:spPr>
        <p:txBody>
          <a:bodyPr wrap="square" lIns="91440" tIns="45720" rIns="91440" bIns="45720" rtlCol="0" anchor="t">
            <a:spAutoFit/>
          </a:bodyPr>
          <a:lstStyle/>
          <a:p>
            <a:r>
              <a:rPr lang="en-US" sz="2800" b="1">
                <a:solidFill>
                  <a:srgbClr val="005192"/>
                </a:solidFill>
              </a:rPr>
              <a:t>Anywhere!</a:t>
            </a:r>
            <a:endParaRPr lang="en-US" sz="2800" b="1">
              <a:solidFill>
                <a:srgbClr val="005192"/>
              </a:solidFill>
              <a:latin typeface="+mn-lt"/>
            </a:endParaRPr>
          </a:p>
          <a:p>
            <a:pPr marL="285750" indent="-285750">
              <a:buFont typeface="Arial" panose="020B0604020202020204" pitchFamily="34" charset="0"/>
              <a:buChar char="•"/>
            </a:pPr>
            <a:r>
              <a:rPr lang="en-US">
                <a:latin typeface="+mn-lt"/>
              </a:rPr>
              <a:t>You can transfer to any 4-year school you choose.</a:t>
            </a:r>
            <a:endParaRPr lang="en-US">
              <a:latin typeface="+mn-lt"/>
              <a:cs typeface="Calibri"/>
            </a:endParaRPr>
          </a:p>
          <a:p>
            <a:pPr marL="742950" lvl="1" indent="-285750">
              <a:buFont typeface="Arial" panose="020B0604020202020204" pitchFamily="34" charset="0"/>
              <a:buChar char="•"/>
            </a:pPr>
            <a:r>
              <a:rPr lang="en-US"/>
              <a:t>Completing a transfer degree does not guarantee admission at all colleges/universities. You are still required to apply to the schools you chose.</a:t>
            </a:r>
            <a:endParaRPr lang="en-US">
              <a:latin typeface="+mn-lt"/>
              <a:cs typeface="Calibri"/>
            </a:endParaRPr>
          </a:p>
          <a:p>
            <a:pPr marL="285750" indent="-285750">
              <a:buFont typeface="Arial" panose="020B0604020202020204" pitchFamily="34" charset="0"/>
              <a:buChar char="•"/>
            </a:pPr>
            <a:r>
              <a:rPr lang="en-US"/>
              <a:t>You’ll want to work closely with your Seattle College advisor and your intended 4-year college or university to make sure you’re taking classes that will transfer with ease.</a:t>
            </a:r>
            <a:endParaRPr lang="en-US">
              <a:cs typeface="Calibri"/>
            </a:endParaRPr>
          </a:p>
          <a:p>
            <a:endParaRPr lang="en-US" sz="2800" b="1">
              <a:solidFill>
                <a:srgbClr val="005192"/>
              </a:solidFill>
            </a:endParaRPr>
          </a:p>
          <a:p>
            <a:r>
              <a:rPr lang="en-US" sz="2800" b="1">
                <a:solidFill>
                  <a:srgbClr val="005192"/>
                </a:solidFill>
              </a:rPr>
              <a:t>You can make the process easier</a:t>
            </a:r>
            <a:endParaRPr lang="en-US" sz="2800" b="1">
              <a:solidFill>
                <a:srgbClr val="005192"/>
              </a:solidFill>
              <a:cs typeface="Calibri"/>
            </a:endParaRPr>
          </a:p>
          <a:p>
            <a:pPr marL="285750" indent="-285750">
              <a:buFont typeface="Arial" panose="020B0604020202020204" pitchFamily="34" charset="0"/>
              <a:buChar char="•"/>
            </a:pPr>
            <a:r>
              <a:rPr lang="en-US"/>
              <a:t>Make sure you find out if your 4-year school has any special admission or graduation requirements (</a:t>
            </a:r>
            <a:r>
              <a:rPr lang="en-US" err="1"/>
              <a:t>eg</a:t>
            </a:r>
            <a:r>
              <a:rPr lang="en-US"/>
              <a:t>: taking world language classes or taking certain pre-requisites so you can enroll in your 300+ level courses right away). </a:t>
            </a:r>
            <a:endParaRPr lang="en-US">
              <a:cs typeface="Calibri"/>
            </a:endParaRPr>
          </a:p>
          <a:p>
            <a:pPr marL="285750" indent="-285750">
              <a:buFont typeface="Arial" panose="020B0604020202020204" pitchFamily="34" charset="0"/>
              <a:buChar char="•"/>
            </a:pPr>
            <a:r>
              <a:rPr lang="en-US"/>
              <a:t>As soon as you know where you want to transfer, tell your Seattle Colleges advisor the school and the major so we can help you plan your classes for your associate degree to fit your transfer needs.</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011415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Careers and Transfer Opportunities in the Arts</a:t>
            </a:r>
          </a:p>
        </p:txBody>
      </p:sp>
      <p:sp>
        <p:nvSpPr>
          <p:cNvPr id="4" name="Rectangle 3">
            <a:extLst>
              <a:ext uri="{FF2B5EF4-FFF2-40B4-BE49-F238E27FC236}">
                <a16:creationId xmlns:a16="http://schemas.microsoft.com/office/drawing/2014/main" id="{C8609E76-7355-49C8-AA9B-8A683BF92B73}"/>
              </a:ext>
            </a:extLst>
          </p:cNvPr>
          <p:cNvSpPr/>
          <p:nvPr/>
        </p:nvSpPr>
        <p:spPr>
          <a:xfrm>
            <a:off x="217501" y="3563256"/>
            <a:ext cx="8562515" cy="3016210"/>
          </a:xfrm>
          <a:prstGeom prst="rect">
            <a:avLst/>
          </a:prstGeom>
        </p:spPr>
        <p:txBody>
          <a:bodyPr wrap="square">
            <a:spAutoFit/>
          </a:bodyPr>
          <a:lstStyle/>
          <a:p>
            <a:pPr algn="ctr"/>
            <a:r>
              <a:rPr lang="en-US" sz="2800" b="1" dirty="0">
                <a:solidFill>
                  <a:srgbClr val="004DA8"/>
                </a:solidFill>
                <a:latin typeface="proxima-nova"/>
              </a:rPr>
              <a:t>Career Opportunities</a:t>
            </a:r>
          </a:p>
          <a:p>
            <a:endParaRPr lang="en-US" dirty="0">
              <a:solidFill>
                <a:srgbClr val="111111"/>
              </a:solidFill>
              <a:latin typeface="proxima-nova"/>
            </a:endParaRPr>
          </a:p>
          <a:p>
            <a:pPr>
              <a:buFont typeface="Arial" panose="020B0604020202020204" pitchFamily="34" charset="0"/>
              <a:buChar char="•"/>
            </a:pPr>
            <a:r>
              <a:rPr lang="en-US" dirty="0">
                <a:solidFill>
                  <a:srgbClr val="111111"/>
                </a:solidFill>
                <a:latin typeface="proxima-nova"/>
              </a:rPr>
              <a:t>  Practicing Studio Artists and Performers</a:t>
            </a:r>
          </a:p>
          <a:p>
            <a:pPr>
              <a:buFont typeface="Arial" panose="020B0604020202020204" pitchFamily="34" charset="0"/>
              <a:buChar char="•"/>
            </a:pPr>
            <a:r>
              <a:rPr lang="en-US" dirty="0">
                <a:solidFill>
                  <a:srgbClr val="111111"/>
                </a:solidFill>
                <a:latin typeface="proxima-nova"/>
              </a:rPr>
              <a:t>  Graphic/Industrial Designers</a:t>
            </a:r>
          </a:p>
          <a:p>
            <a:pPr>
              <a:buFont typeface="Arial" panose="020B0604020202020204" pitchFamily="34" charset="0"/>
              <a:buChar char="•"/>
            </a:pPr>
            <a:r>
              <a:rPr lang="en-US" dirty="0">
                <a:solidFill>
                  <a:srgbClr val="111111"/>
                </a:solidFill>
                <a:latin typeface="proxima-nova"/>
              </a:rPr>
              <a:t>  Small Business Owners/Entrepreneurs</a:t>
            </a:r>
          </a:p>
          <a:p>
            <a:pPr>
              <a:buFont typeface="Arial" panose="020B0604020202020204" pitchFamily="34" charset="0"/>
              <a:buChar char="•"/>
            </a:pPr>
            <a:r>
              <a:rPr lang="en-US" dirty="0">
                <a:solidFill>
                  <a:srgbClr val="111111"/>
                </a:solidFill>
                <a:latin typeface="proxima-nova"/>
              </a:rPr>
              <a:t>  Public Artist/Muralist</a:t>
            </a:r>
          </a:p>
          <a:p>
            <a:pPr>
              <a:buFont typeface="Arial" panose="020B0604020202020204" pitchFamily="34" charset="0"/>
              <a:buChar char="•"/>
            </a:pPr>
            <a:r>
              <a:rPr lang="en-US" dirty="0">
                <a:solidFill>
                  <a:srgbClr val="111111"/>
                </a:solidFill>
                <a:latin typeface="proxima-nova"/>
              </a:rPr>
              <a:t>  Teachers</a:t>
            </a:r>
          </a:p>
          <a:p>
            <a:pPr>
              <a:buFont typeface="Arial" panose="020B0604020202020204" pitchFamily="34" charset="0"/>
              <a:buChar char="•"/>
            </a:pPr>
            <a:r>
              <a:rPr lang="en-US" dirty="0">
                <a:solidFill>
                  <a:srgbClr val="111111"/>
                </a:solidFill>
                <a:latin typeface="proxima-nova"/>
              </a:rPr>
              <a:t>  Art Therapists</a:t>
            </a:r>
          </a:p>
          <a:p>
            <a:pPr>
              <a:buFont typeface="Arial" panose="020B0604020202020204" pitchFamily="34" charset="0"/>
              <a:buChar char="•"/>
            </a:pPr>
            <a:r>
              <a:rPr lang="en-US" dirty="0">
                <a:solidFill>
                  <a:srgbClr val="111111"/>
                </a:solidFill>
                <a:latin typeface="proxima-nova"/>
              </a:rPr>
              <a:t>  Artist Assistants</a:t>
            </a:r>
          </a:p>
          <a:p>
            <a:pPr>
              <a:buFont typeface="Arial" panose="020B0604020202020204" pitchFamily="34" charset="0"/>
              <a:buChar char="•"/>
            </a:pPr>
            <a:r>
              <a:rPr lang="en-US" dirty="0">
                <a:solidFill>
                  <a:srgbClr val="111111"/>
                </a:solidFill>
                <a:latin typeface="proxima-nova"/>
              </a:rPr>
              <a:t>  Art Handlers</a:t>
            </a:r>
          </a:p>
        </p:txBody>
      </p:sp>
      <p:sp>
        <p:nvSpPr>
          <p:cNvPr id="6" name="Rectangle 5">
            <a:extLst>
              <a:ext uri="{FF2B5EF4-FFF2-40B4-BE49-F238E27FC236}">
                <a16:creationId xmlns:a16="http://schemas.microsoft.com/office/drawing/2014/main" id="{EE7CB254-86ED-43FC-948E-305C50FAB242}"/>
              </a:ext>
            </a:extLst>
          </p:cNvPr>
          <p:cNvSpPr/>
          <p:nvPr/>
        </p:nvSpPr>
        <p:spPr>
          <a:xfrm>
            <a:off x="443887" y="1454987"/>
            <a:ext cx="8256226" cy="1754326"/>
          </a:xfrm>
          <a:prstGeom prst="rect">
            <a:avLst/>
          </a:prstGeom>
        </p:spPr>
        <p:txBody>
          <a:bodyPr wrap="square">
            <a:spAutoFit/>
          </a:bodyPr>
          <a:lstStyle/>
          <a:p>
            <a:r>
              <a:rPr lang="en-US" dirty="0">
                <a:solidFill>
                  <a:srgbClr val="111111"/>
                </a:solidFill>
                <a:latin typeface="proxima-nova"/>
              </a:rPr>
              <a:t>Our graduates have successfully gone on to get degrees of higher learning at many institutions, including University of Washington, California College of the Arts, Pacific Northwest College of Art, School of the Art Institute Chicago, Rhode Island School of Design, San Diego State University, Western Washington University and have received scholarships and opportunities at many other programs such as Penland School of Craft and Pratt Fine Art Center.</a:t>
            </a:r>
            <a:endParaRPr lang="en-US" dirty="0"/>
          </a:p>
        </p:txBody>
      </p:sp>
      <p:sp>
        <p:nvSpPr>
          <p:cNvPr id="7" name="Rectangle 6">
            <a:extLst>
              <a:ext uri="{FF2B5EF4-FFF2-40B4-BE49-F238E27FC236}">
                <a16:creationId xmlns:a16="http://schemas.microsoft.com/office/drawing/2014/main" id="{D7350621-6384-4F28-A616-921004477988}"/>
              </a:ext>
            </a:extLst>
          </p:cNvPr>
          <p:cNvSpPr/>
          <p:nvPr/>
        </p:nvSpPr>
        <p:spPr>
          <a:xfrm>
            <a:off x="4572000" y="4271142"/>
            <a:ext cx="4984812" cy="2308324"/>
          </a:xfrm>
          <a:prstGeom prst="rect">
            <a:avLst/>
          </a:prstGeom>
        </p:spPr>
        <p:txBody>
          <a:bodyPr wrap="square">
            <a:spAutoFit/>
          </a:bodyPr>
          <a:lstStyle/>
          <a:p>
            <a:pPr>
              <a:buFont typeface="Arial" panose="020B0604020202020204" pitchFamily="34" charset="0"/>
              <a:buChar char="•"/>
            </a:pPr>
            <a:r>
              <a:rPr lang="en-US" dirty="0">
                <a:solidFill>
                  <a:srgbClr val="111111"/>
                </a:solidFill>
                <a:latin typeface="proxima-nova"/>
              </a:rPr>
              <a:t>  Curators </a:t>
            </a:r>
          </a:p>
          <a:p>
            <a:pPr>
              <a:buFont typeface="Arial" panose="020B0604020202020204" pitchFamily="34" charset="0"/>
              <a:buChar char="•"/>
            </a:pPr>
            <a:r>
              <a:rPr lang="en-US" dirty="0">
                <a:solidFill>
                  <a:srgbClr val="111111"/>
                </a:solidFill>
                <a:latin typeface="proxima-nova"/>
              </a:rPr>
              <a:t>  Gallery/Museum Assistants</a:t>
            </a:r>
          </a:p>
          <a:p>
            <a:pPr>
              <a:buFont typeface="Arial" panose="020B0604020202020204" pitchFamily="34" charset="0"/>
              <a:buChar char="•"/>
            </a:pPr>
            <a:r>
              <a:rPr lang="en-US" dirty="0">
                <a:solidFill>
                  <a:srgbClr val="111111"/>
                </a:solidFill>
                <a:latin typeface="proxima-nova"/>
              </a:rPr>
              <a:t>  Arts Administrators</a:t>
            </a:r>
          </a:p>
          <a:p>
            <a:pPr>
              <a:buFont typeface="Arial" panose="020B0604020202020204" pitchFamily="34" charset="0"/>
              <a:buChar char="•"/>
            </a:pPr>
            <a:r>
              <a:rPr lang="en-US" dirty="0">
                <a:solidFill>
                  <a:srgbClr val="111111"/>
                </a:solidFill>
                <a:latin typeface="proxima-nova"/>
              </a:rPr>
              <a:t>  </a:t>
            </a:r>
            <a:r>
              <a:rPr lang="en-US" dirty="0"/>
              <a:t>Jewelers, Gold/Silversmiths and Stone Setters</a:t>
            </a:r>
          </a:p>
          <a:p>
            <a:pPr>
              <a:buFont typeface="Arial" panose="020B0604020202020204" pitchFamily="34" charset="0"/>
              <a:buChar char="•"/>
            </a:pPr>
            <a:r>
              <a:rPr lang="en-US" dirty="0"/>
              <a:t>  Jewelry Business Owners/Entrepreneurs</a:t>
            </a:r>
          </a:p>
          <a:p>
            <a:pPr>
              <a:buFont typeface="Arial" panose="020B0604020202020204" pitchFamily="34" charset="0"/>
              <a:buChar char="•"/>
            </a:pPr>
            <a:r>
              <a:rPr lang="en-US" dirty="0"/>
              <a:t>  Graphic/Web/Industrial Designers</a:t>
            </a:r>
          </a:p>
          <a:p>
            <a:pPr>
              <a:buFont typeface="Arial" panose="020B0604020202020204" pitchFamily="34" charset="0"/>
              <a:buChar char="•"/>
            </a:pPr>
            <a:r>
              <a:rPr lang="en-US" dirty="0"/>
              <a:t>  Commercial Photographer </a:t>
            </a:r>
          </a:p>
          <a:p>
            <a:pPr>
              <a:buFont typeface="Arial" panose="020B0604020202020204" pitchFamily="34" charset="0"/>
              <a:buChar char="•"/>
            </a:pPr>
            <a:r>
              <a:rPr lang="en-US" dirty="0"/>
              <a:t>  Illustrators</a:t>
            </a:r>
          </a:p>
        </p:txBody>
      </p:sp>
    </p:spTree>
    <p:extLst>
      <p:ext uri="{BB962C8B-B14F-4D97-AF65-F5344CB8AC3E}">
        <p14:creationId xmlns:p14="http://schemas.microsoft.com/office/powerpoint/2010/main" val="2212051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CE6794-84CB-7848-906B-1B56A0A361E2}"/>
              </a:ext>
            </a:extLst>
          </p:cNvPr>
          <p:cNvSpPr txBox="1"/>
          <p:nvPr/>
        </p:nvSpPr>
        <p:spPr>
          <a:xfrm>
            <a:off x="0" y="41701"/>
            <a:ext cx="9144000" cy="830997"/>
          </a:xfrm>
          <a:prstGeom prst="rect">
            <a:avLst/>
          </a:prstGeom>
          <a:noFill/>
        </p:spPr>
        <p:txBody>
          <a:bodyPr wrap="square" rtlCol="0">
            <a:spAutoFit/>
          </a:bodyPr>
          <a:lstStyle/>
          <a:p>
            <a:pPr algn="ctr"/>
            <a:r>
              <a:rPr lang="en-US" sz="4800" b="1">
                <a:solidFill>
                  <a:schemeClr val="bg1"/>
                </a:solidFill>
                <a:latin typeface="+mn-lt"/>
              </a:rPr>
              <a:t>Q &amp; A</a:t>
            </a:r>
          </a:p>
        </p:txBody>
      </p:sp>
      <p:sp>
        <p:nvSpPr>
          <p:cNvPr id="6" name="TextBox 5">
            <a:extLst>
              <a:ext uri="{FF2B5EF4-FFF2-40B4-BE49-F238E27FC236}">
                <a16:creationId xmlns:a16="http://schemas.microsoft.com/office/drawing/2014/main" id="{B25DDAB1-F2A1-5143-B1BB-73BEFA3BEADB}"/>
              </a:ext>
            </a:extLst>
          </p:cNvPr>
          <p:cNvSpPr txBox="1"/>
          <p:nvPr/>
        </p:nvSpPr>
        <p:spPr>
          <a:xfrm>
            <a:off x="685800" y="1359932"/>
            <a:ext cx="7772400" cy="2185214"/>
          </a:xfrm>
          <a:prstGeom prst="rect">
            <a:avLst/>
          </a:prstGeom>
          <a:noFill/>
        </p:spPr>
        <p:txBody>
          <a:bodyPr wrap="square" lIns="91440" tIns="45720" rIns="91440" bIns="45720" rtlCol="0" anchor="t">
            <a:spAutoFit/>
          </a:bodyPr>
          <a:lstStyle/>
          <a:p>
            <a:r>
              <a:rPr lang="en-US" b="1" dirty="0">
                <a:cs typeface="Calibri"/>
              </a:rPr>
              <a:t>Most important next step: </a:t>
            </a:r>
            <a:endParaRPr lang="en-US" b="1" dirty="0"/>
          </a:p>
          <a:p>
            <a:endParaRPr lang="en-US" b="1" dirty="0"/>
          </a:p>
          <a:p>
            <a:r>
              <a:rPr lang="en-US" b="1" dirty="0">
                <a:solidFill>
                  <a:srgbClr val="0070C0"/>
                </a:solidFill>
              </a:rPr>
              <a:t>Work closely with your advisor to build an Educational Plan that will map all the classes you need to take. </a:t>
            </a:r>
            <a:endParaRPr lang="en-US" b="1" dirty="0">
              <a:solidFill>
                <a:srgbClr val="0070C0"/>
              </a:solidFill>
              <a:cs typeface="Calibri"/>
            </a:endParaRPr>
          </a:p>
          <a:p>
            <a:endParaRPr lang="en-US" b="1" dirty="0">
              <a:solidFill>
                <a:srgbClr val="0070C0"/>
              </a:solidFill>
              <a:latin typeface="+mn-lt"/>
              <a:cs typeface="Calibri" panose="020F0502020204030204"/>
            </a:endParaRPr>
          </a:p>
          <a:p>
            <a:pPr algn="ctr"/>
            <a:r>
              <a:rPr lang="en-US" sz="2800" b="1" dirty="0">
                <a:solidFill>
                  <a:srgbClr val="000000"/>
                </a:solidFill>
                <a:cs typeface="Calibri" panose="020F0502020204030204"/>
              </a:rPr>
              <a:t>What questions do you have?</a:t>
            </a:r>
          </a:p>
          <a:p>
            <a:endParaRPr lang="en-US" dirty="0">
              <a:cs typeface="Calibri" panose="020F0502020204030204"/>
            </a:endParaRPr>
          </a:p>
        </p:txBody>
      </p:sp>
      <p:pic>
        <p:nvPicPr>
          <p:cNvPr id="7" name="Picture 6">
            <a:extLst>
              <a:ext uri="{FF2B5EF4-FFF2-40B4-BE49-F238E27FC236}">
                <a16:creationId xmlns:a16="http://schemas.microsoft.com/office/drawing/2014/main" id="{6654AFA5-FFB8-144E-B5AB-EB05127CE453}"/>
              </a:ext>
            </a:extLst>
          </p:cNvPr>
          <p:cNvPicPr>
            <a:picLocks noChangeAspect="1"/>
          </p:cNvPicPr>
          <p:nvPr/>
        </p:nvPicPr>
        <p:blipFill>
          <a:blip r:embed="rId3"/>
          <a:stretch>
            <a:fillRect/>
          </a:stretch>
        </p:blipFill>
        <p:spPr>
          <a:xfrm>
            <a:off x="0" y="3329941"/>
            <a:ext cx="9144000" cy="3215543"/>
          </a:xfrm>
          <a:prstGeom prst="rect">
            <a:avLst/>
          </a:prstGeom>
        </p:spPr>
      </p:pic>
      <p:sp>
        <p:nvSpPr>
          <p:cNvPr id="8" name="TextBox 7">
            <a:extLst>
              <a:ext uri="{FF2B5EF4-FFF2-40B4-BE49-F238E27FC236}">
                <a16:creationId xmlns:a16="http://schemas.microsoft.com/office/drawing/2014/main" id="{2EB16937-F440-1D4E-8068-2EACCF0EA89C}"/>
              </a:ext>
            </a:extLst>
          </p:cNvPr>
          <p:cNvSpPr txBox="1"/>
          <p:nvPr/>
        </p:nvSpPr>
        <p:spPr>
          <a:xfrm>
            <a:off x="0" y="6545484"/>
            <a:ext cx="7616142" cy="276999"/>
          </a:xfrm>
          <a:prstGeom prst="rect">
            <a:avLst/>
          </a:prstGeom>
          <a:noFill/>
        </p:spPr>
        <p:txBody>
          <a:bodyPr wrap="square" rtlCol="0">
            <a:spAutoFit/>
          </a:bodyPr>
          <a:lstStyle/>
          <a:p>
            <a:r>
              <a:rPr lang="en-US" sz="1200" dirty="0"/>
              <a:t>Student Nico Lund working in the North Seattle College Printmaking Studio</a:t>
            </a:r>
          </a:p>
        </p:txBody>
      </p:sp>
    </p:spTree>
    <p:extLst>
      <p:ext uri="{BB962C8B-B14F-4D97-AF65-F5344CB8AC3E}">
        <p14:creationId xmlns:p14="http://schemas.microsoft.com/office/powerpoint/2010/main" val="3935662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8FA32C-2D67-4ECF-A84D-FF5B8241700C}"/>
              </a:ext>
            </a:extLst>
          </p:cNvPr>
          <p:cNvSpPr>
            <a:spLocks noGrp="1"/>
          </p:cNvSpPr>
          <p:nvPr>
            <p:ph idx="1"/>
          </p:nvPr>
        </p:nvSpPr>
        <p:spPr/>
        <p:txBody>
          <a:bodyPr/>
          <a:lstStyle/>
          <a:p>
            <a:endParaRPr lang="en-US"/>
          </a:p>
          <a:p>
            <a:r>
              <a:rPr lang="en-US"/>
              <a:t>Return to Main Session</a:t>
            </a:r>
          </a:p>
          <a:p>
            <a:endParaRPr lang="en-US"/>
          </a:p>
          <a:p>
            <a:r>
              <a:rPr lang="en-US"/>
              <a:t>(select “Leave Breakout Room” to return)</a:t>
            </a:r>
          </a:p>
        </p:txBody>
      </p:sp>
      <p:pic>
        <p:nvPicPr>
          <p:cNvPr id="6" name="Picture 5">
            <a:extLst>
              <a:ext uri="{FF2B5EF4-FFF2-40B4-BE49-F238E27FC236}">
                <a16:creationId xmlns:a16="http://schemas.microsoft.com/office/drawing/2014/main" id="{CD863432-E283-4D7C-950E-E46E1D3E07D2}"/>
              </a:ext>
            </a:extLst>
          </p:cNvPr>
          <p:cNvPicPr>
            <a:picLocks noChangeAspect="1"/>
          </p:cNvPicPr>
          <p:nvPr/>
        </p:nvPicPr>
        <p:blipFill rotWithShape="1">
          <a:blip r:embed="rId2"/>
          <a:srcRect l="35540"/>
          <a:stretch/>
        </p:blipFill>
        <p:spPr>
          <a:xfrm>
            <a:off x="872983" y="4467225"/>
            <a:ext cx="7398034" cy="749701"/>
          </a:xfrm>
          <a:prstGeom prst="rect">
            <a:avLst/>
          </a:prstGeom>
        </p:spPr>
      </p:pic>
      <p:pic>
        <p:nvPicPr>
          <p:cNvPr id="10" name="Graphic 9" descr="Arrow: Rotate right with solid fill">
            <a:extLst>
              <a:ext uri="{FF2B5EF4-FFF2-40B4-BE49-F238E27FC236}">
                <a16:creationId xmlns:a16="http://schemas.microsoft.com/office/drawing/2014/main" id="{E04CA5CB-E1CB-4640-B063-B4C654CBE1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4175" y="3552825"/>
            <a:ext cx="914400" cy="914400"/>
          </a:xfrm>
          <a:prstGeom prst="rect">
            <a:avLst/>
          </a:prstGeom>
        </p:spPr>
      </p:pic>
    </p:spTree>
    <p:extLst>
      <p:ext uri="{BB962C8B-B14F-4D97-AF65-F5344CB8AC3E}">
        <p14:creationId xmlns:p14="http://schemas.microsoft.com/office/powerpoint/2010/main" val="3458985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CE6794-84CB-7848-906B-1B56A0A361E2}"/>
              </a:ext>
            </a:extLst>
          </p:cNvPr>
          <p:cNvSpPr txBox="1"/>
          <p:nvPr/>
        </p:nvSpPr>
        <p:spPr>
          <a:xfrm>
            <a:off x="0" y="41701"/>
            <a:ext cx="9144000" cy="830997"/>
          </a:xfrm>
          <a:prstGeom prst="rect">
            <a:avLst/>
          </a:prstGeom>
          <a:noFill/>
        </p:spPr>
        <p:txBody>
          <a:bodyPr wrap="square" lIns="91440" tIns="45720" rIns="91440" bIns="45720" rtlCol="0" anchor="t">
            <a:spAutoFit/>
          </a:bodyPr>
          <a:lstStyle/>
          <a:p>
            <a:pPr algn="ctr"/>
            <a:r>
              <a:rPr lang="en-US" sz="4800" b="1">
                <a:solidFill>
                  <a:schemeClr val="bg1"/>
                </a:solidFill>
              </a:rPr>
              <a:t>What is a "Transfer</a:t>
            </a:r>
            <a:r>
              <a:rPr lang="en-US" sz="4800" b="1">
                <a:solidFill>
                  <a:schemeClr val="bg1"/>
                </a:solidFill>
                <a:latin typeface="+mn-lt"/>
              </a:rPr>
              <a:t> </a:t>
            </a:r>
            <a:r>
              <a:rPr lang="en-US" sz="4800" b="1">
                <a:solidFill>
                  <a:schemeClr val="bg1"/>
                </a:solidFill>
              </a:rPr>
              <a:t>Degree"?</a:t>
            </a:r>
            <a:endParaRPr lang="en-US" sz="4800" b="1">
              <a:solidFill>
                <a:schemeClr val="bg1"/>
              </a:solidFill>
              <a:latin typeface="+mn-lt"/>
            </a:endParaRPr>
          </a:p>
        </p:txBody>
      </p:sp>
      <p:sp>
        <p:nvSpPr>
          <p:cNvPr id="6" name="TextBox 5">
            <a:extLst>
              <a:ext uri="{FF2B5EF4-FFF2-40B4-BE49-F238E27FC236}">
                <a16:creationId xmlns:a16="http://schemas.microsoft.com/office/drawing/2014/main" id="{B25DDAB1-F2A1-5143-B1BB-73BEFA3BEADB}"/>
              </a:ext>
            </a:extLst>
          </p:cNvPr>
          <p:cNvSpPr txBox="1"/>
          <p:nvPr/>
        </p:nvSpPr>
        <p:spPr>
          <a:xfrm>
            <a:off x="685800" y="1359932"/>
            <a:ext cx="7772400" cy="2462213"/>
          </a:xfrm>
          <a:prstGeom prst="rect">
            <a:avLst/>
          </a:prstGeom>
          <a:noFill/>
        </p:spPr>
        <p:txBody>
          <a:bodyPr wrap="square" lIns="91440" tIns="45720" rIns="91440" bIns="45720" rtlCol="0" anchor="t">
            <a:spAutoFit/>
          </a:bodyPr>
          <a:lstStyle/>
          <a:p>
            <a:r>
              <a:rPr lang="en-US" sz="2800" b="1">
                <a:solidFill>
                  <a:srgbClr val="005192"/>
                </a:solidFill>
              </a:rPr>
              <a:t>Start with us, finish with them!</a:t>
            </a:r>
            <a:endParaRPr lang="en-US" sz="2800" b="1">
              <a:solidFill>
                <a:srgbClr val="005192"/>
              </a:solidFill>
              <a:cs typeface="Calibri"/>
            </a:endParaRPr>
          </a:p>
          <a:p>
            <a:pPr marL="285750" indent="-285750">
              <a:buFont typeface="Arial" panose="020B0604020202020204" pitchFamily="34" charset="0"/>
              <a:buChar char="•"/>
            </a:pPr>
            <a:r>
              <a:rPr lang="en-US"/>
              <a:t>Seattle Colleges offers two broad categories of degrees: transfer and professional/technical.</a:t>
            </a:r>
            <a:endParaRPr lang="en-US">
              <a:cs typeface="Calibri"/>
            </a:endParaRPr>
          </a:p>
          <a:p>
            <a:pPr marL="285750" indent="-285750">
              <a:buFont typeface="Arial" panose="020B0604020202020204" pitchFamily="34" charset="0"/>
              <a:buChar char="•"/>
            </a:pPr>
            <a:r>
              <a:rPr lang="en-US" b="1">
                <a:solidFill>
                  <a:srgbClr val="0070C0"/>
                </a:solidFill>
                <a:cs typeface="Calibri"/>
              </a:rPr>
              <a:t>Professional/technical degrees</a:t>
            </a:r>
            <a:r>
              <a:rPr lang="en-US">
                <a:cs typeface="Calibri"/>
              </a:rPr>
              <a:t> are designed to lead straight to a career after completion. More hands-on and skills-based.</a:t>
            </a:r>
          </a:p>
          <a:p>
            <a:pPr marL="285750" indent="-285750">
              <a:buFont typeface="Arial" panose="020B0604020202020204" pitchFamily="34" charset="0"/>
              <a:buChar char="•"/>
            </a:pPr>
            <a:r>
              <a:rPr lang="en-US" b="1">
                <a:solidFill>
                  <a:srgbClr val="0070C0"/>
                </a:solidFill>
                <a:cs typeface="Calibri"/>
              </a:rPr>
              <a:t>Transfer degrees </a:t>
            </a:r>
            <a:r>
              <a:rPr lang="en-US">
                <a:cs typeface="Calibri"/>
              </a:rPr>
              <a:t>are designed to prepare you to transfer to a 4-year college or university to complete your bachelor's degree. More general education and major-preparation classes.</a:t>
            </a:r>
          </a:p>
        </p:txBody>
      </p:sp>
      <p:sp>
        <p:nvSpPr>
          <p:cNvPr id="3" name="Rectangle 2">
            <a:extLst>
              <a:ext uri="{FF2B5EF4-FFF2-40B4-BE49-F238E27FC236}">
                <a16:creationId xmlns:a16="http://schemas.microsoft.com/office/drawing/2014/main" id="{1C918629-EA8F-004D-A9A1-78311BDAD8CB}"/>
              </a:ext>
            </a:extLst>
          </p:cNvPr>
          <p:cNvSpPr/>
          <p:nvPr/>
        </p:nvSpPr>
        <p:spPr>
          <a:xfrm>
            <a:off x="533400" y="4143851"/>
            <a:ext cx="8334643" cy="2000548"/>
          </a:xfrm>
          <a:prstGeom prst="rect">
            <a:avLst/>
          </a:prstGeom>
        </p:spPr>
        <p:txBody>
          <a:bodyPr wrap="square" lIns="91440" tIns="45720" rIns="91440" bIns="45720" anchor="t">
            <a:spAutoFit/>
          </a:bodyPr>
          <a:lstStyle/>
          <a:p>
            <a:r>
              <a:rPr lang="en-US" sz="2800" b="1">
                <a:solidFill>
                  <a:srgbClr val="005192"/>
                </a:solidFill>
                <a:cs typeface="Calibri"/>
              </a:rPr>
              <a:t>Paths to graduation</a:t>
            </a:r>
          </a:p>
          <a:p>
            <a:r>
              <a:rPr lang="en-US" sz="1600" b="1">
                <a:solidFill>
                  <a:srgbClr val="0070C0"/>
                </a:solidFill>
                <a:ea typeface="+mn-lt"/>
                <a:cs typeface="+mn-lt"/>
              </a:rPr>
              <a:t>Professional/technical degrees</a:t>
            </a:r>
          </a:p>
          <a:p>
            <a:r>
              <a:rPr lang="en-US" sz="1600">
                <a:ea typeface="+mn-lt"/>
                <a:cs typeface="+mn-lt"/>
              </a:rPr>
              <a:t>90 credits (approximately 2 years) --&gt; graduate with associate degree --&gt; start your career</a:t>
            </a:r>
            <a:endParaRPr lang="en-US" sz="1600">
              <a:cs typeface="Calibri"/>
            </a:endParaRPr>
          </a:p>
          <a:p>
            <a:endParaRPr lang="en-US" sz="1600" b="1">
              <a:solidFill>
                <a:srgbClr val="0070C0"/>
              </a:solidFill>
              <a:ea typeface="+mn-lt"/>
              <a:cs typeface="+mn-lt"/>
            </a:endParaRPr>
          </a:p>
          <a:p>
            <a:r>
              <a:rPr lang="en-US" sz="1600" b="1">
                <a:solidFill>
                  <a:srgbClr val="0070C0"/>
                </a:solidFill>
                <a:ea typeface="+mn-lt"/>
                <a:cs typeface="+mn-lt"/>
              </a:rPr>
              <a:t>Transfer degrees </a:t>
            </a:r>
            <a:endParaRPr lang="en-US" sz="1600">
              <a:ea typeface="+mn-lt"/>
              <a:cs typeface="+mn-lt"/>
            </a:endParaRPr>
          </a:p>
          <a:p>
            <a:r>
              <a:rPr lang="en-US" sz="1600">
                <a:ea typeface="+mn-lt"/>
                <a:cs typeface="+mn-lt"/>
              </a:rPr>
              <a:t>90 credits (approximately 2 years) --&gt; graduate with associate degree --&gt; </a:t>
            </a:r>
          </a:p>
          <a:p>
            <a:r>
              <a:rPr lang="en-US" sz="1600">
                <a:ea typeface="+mn-lt"/>
                <a:cs typeface="+mn-lt"/>
              </a:rPr>
              <a:t>transfer to 4 year college/university --&gt;graduate with bachelor's degree</a:t>
            </a:r>
            <a:endParaRPr lang="en-US" sz="1600">
              <a:cs typeface="Calibri"/>
            </a:endParaRPr>
          </a:p>
        </p:txBody>
      </p:sp>
    </p:spTree>
    <p:extLst>
      <p:ext uri="{BB962C8B-B14F-4D97-AF65-F5344CB8AC3E}">
        <p14:creationId xmlns:p14="http://schemas.microsoft.com/office/powerpoint/2010/main" val="2081982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E3832EE-142C-4A5D-9B4A-2D3ACA70FC47}"/>
              </a:ext>
            </a:extLst>
          </p:cNvPr>
          <p:cNvSpPr txBox="1"/>
          <p:nvPr/>
        </p:nvSpPr>
        <p:spPr>
          <a:xfrm>
            <a:off x="1190625" y="1844159"/>
            <a:ext cx="4914900" cy="369332"/>
          </a:xfrm>
          <a:prstGeom prst="rect">
            <a:avLst/>
          </a:prstGeom>
          <a:noFill/>
        </p:spPr>
        <p:txBody>
          <a:bodyPr wrap="square" rtlCol="0">
            <a:spAutoFit/>
          </a:bodyPr>
          <a:lstStyle/>
          <a:p>
            <a:r>
              <a:rPr lang="en-US"/>
              <a:t>Extra blank slide (if needed)</a:t>
            </a:r>
          </a:p>
        </p:txBody>
      </p:sp>
    </p:spTree>
    <p:extLst>
      <p:ext uri="{BB962C8B-B14F-4D97-AF65-F5344CB8AC3E}">
        <p14:creationId xmlns:p14="http://schemas.microsoft.com/office/powerpoint/2010/main" val="320957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CE6794-84CB-7848-906B-1B56A0A361E2}"/>
              </a:ext>
            </a:extLst>
          </p:cNvPr>
          <p:cNvSpPr txBox="1"/>
          <p:nvPr/>
        </p:nvSpPr>
        <p:spPr>
          <a:xfrm>
            <a:off x="0" y="41701"/>
            <a:ext cx="9144000" cy="830997"/>
          </a:xfrm>
          <a:prstGeom prst="rect">
            <a:avLst/>
          </a:prstGeom>
          <a:noFill/>
        </p:spPr>
        <p:txBody>
          <a:bodyPr wrap="square" rtlCol="0">
            <a:spAutoFit/>
          </a:bodyPr>
          <a:lstStyle/>
          <a:p>
            <a:pPr algn="ctr"/>
            <a:r>
              <a:rPr lang="en-US" sz="4800" b="1">
                <a:solidFill>
                  <a:schemeClr val="bg1"/>
                </a:solidFill>
                <a:latin typeface="+mn-lt"/>
              </a:rPr>
              <a:t>Transfer Degrees</a:t>
            </a:r>
          </a:p>
        </p:txBody>
      </p:sp>
      <p:sp>
        <p:nvSpPr>
          <p:cNvPr id="6" name="TextBox 5">
            <a:extLst>
              <a:ext uri="{FF2B5EF4-FFF2-40B4-BE49-F238E27FC236}">
                <a16:creationId xmlns:a16="http://schemas.microsoft.com/office/drawing/2014/main" id="{B25DDAB1-F2A1-5143-B1BB-73BEFA3BEADB}"/>
              </a:ext>
            </a:extLst>
          </p:cNvPr>
          <p:cNvSpPr txBox="1"/>
          <p:nvPr/>
        </p:nvSpPr>
        <p:spPr>
          <a:xfrm>
            <a:off x="685800" y="1359932"/>
            <a:ext cx="7772400" cy="2739211"/>
          </a:xfrm>
          <a:prstGeom prst="rect">
            <a:avLst/>
          </a:prstGeom>
          <a:noFill/>
        </p:spPr>
        <p:txBody>
          <a:bodyPr wrap="square" rtlCol="0">
            <a:spAutoFit/>
          </a:bodyPr>
          <a:lstStyle/>
          <a:p>
            <a:r>
              <a:rPr lang="en-US" sz="2800" b="1" dirty="0">
                <a:solidFill>
                  <a:srgbClr val="005192"/>
                </a:solidFill>
                <a:latin typeface="+mn-lt"/>
              </a:rPr>
              <a:t>Associate of Arts (AA-DTA)</a:t>
            </a:r>
          </a:p>
          <a:p>
            <a:pPr marL="285750" indent="-285750">
              <a:buFont typeface="Arial" panose="020B0604020202020204" pitchFamily="34" charset="0"/>
              <a:buChar char="•"/>
            </a:pPr>
            <a:r>
              <a:rPr lang="en-US" dirty="0">
                <a:latin typeface="+mn-lt"/>
              </a:rPr>
              <a:t>Built in collaboration with Washington Universities</a:t>
            </a:r>
          </a:p>
          <a:p>
            <a:pPr marL="285750" indent="-285750">
              <a:buFont typeface="Arial" panose="020B0604020202020204" pitchFamily="34" charset="0"/>
              <a:buChar char="•"/>
            </a:pPr>
            <a:r>
              <a:rPr lang="en-US" dirty="0">
                <a:latin typeface="+mn-lt"/>
              </a:rPr>
              <a:t>90 credits</a:t>
            </a:r>
          </a:p>
          <a:p>
            <a:pPr marL="285750" indent="-285750">
              <a:buFont typeface="Arial" panose="020B0604020202020204" pitchFamily="34" charset="0"/>
              <a:buChar char="•"/>
            </a:pPr>
            <a:r>
              <a:rPr lang="en-US" dirty="0"/>
              <a:t>3 Sections: </a:t>
            </a:r>
          </a:p>
          <a:p>
            <a:pPr marL="742950" lvl="1" indent="-285750">
              <a:buFont typeface="Arial" panose="020B0604020202020204" pitchFamily="34" charset="0"/>
              <a:buChar char="•"/>
            </a:pPr>
            <a:r>
              <a:rPr lang="en-US" dirty="0"/>
              <a:t>Basic Requirements (English and Math)</a:t>
            </a:r>
          </a:p>
          <a:p>
            <a:pPr marL="742950" lvl="1" indent="-285750">
              <a:buFont typeface="Arial" panose="020B0604020202020204" pitchFamily="34" charset="0"/>
              <a:buChar char="•"/>
            </a:pPr>
            <a:r>
              <a:rPr lang="en-US" dirty="0"/>
              <a:t>Distribution Requirements</a:t>
            </a:r>
          </a:p>
          <a:p>
            <a:pPr marL="742950" lvl="1" indent="-285750">
              <a:buFont typeface="Arial" panose="020B0604020202020204" pitchFamily="34" charset="0"/>
              <a:buChar char="•"/>
            </a:pPr>
            <a:r>
              <a:rPr lang="en-US" dirty="0"/>
              <a:t>Electives </a:t>
            </a:r>
          </a:p>
          <a:p>
            <a:pPr marL="285750" indent="-285750">
              <a:buFont typeface="Arial" panose="020B0604020202020204" pitchFamily="34" charset="0"/>
              <a:buChar char="•"/>
            </a:pPr>
            <a:r>
              <a:rPr lang="en-US" dirty="0"/>
              <a:t>DTA = Direct Transfer Agreement, but doesn’t necessarily mean “guaranteed admission”</a:t>
            </a:r>
          </a:p>
        </p:txBody>
      </p:sp>
      <p:sp>
        <p:nvSpPr>
          <p:cNvPr id="3" name="Rectangle 2">
            <a:extLst>
              <a:ext uri="{FF2B5EF4-FFF2-40B4-BE49-F238E27FC236}">
                <a16:creationId xmlns:a16="http://schemas.microsoft.com/office/drawing/2014/main" id="{1C918629-EA8F-004D-A9A1-78311BDAD8CB}"/>
              </a:ext>
            </a:extLst>
          </p:cNvPr>
          <p:cNvSpPr/>
          <p:nvPr/>
        </p:nvSpPr>
        <p:spPr>
          <a:xfrm>
            <a:off x="533400" y="4143851"/>
            <a:ext cx="6188034" cy="800219"/>
          </a:xfrm>
          <a:prstGeom prst="rect">
            <a:avLst/>
          </a:prstGeom>
        </p:spPr>
        <p:txBody>
          <a:bodyPr wrap="square">
            <a:spAutoFit/>
          </a:bodyPr>
          <a:lstStyle/>
          <a:p>
            <a:r>
              <a:rPr lang="en-US" sz="2800" b="1">
                <a:solidFill>
                  <a:srgbClr val="005192"/>
                </a:solidFill>
                <a:latin typeface="+mn-lt"/>
              </a:rPr>
              <a:t>Where is this degree offered?</a:t>
            </a:r>
          </a:p>
          <a:p>
            <a:r>
              <a:rPr lang="en-US"/>
              <a:t>All three Seattle Colleges</a:t>
            </a:r>
            <a:endParaRPr lang="en-US">
              <a:latin typeface="+mn-lt"/>
            </a:endParaRPr>
          </a:p>
        </p:txBody>
      </p:sp>
    </p:spTree>
    <p:extLst>
      <p:ext uri="{BB962C8B-B14F-4D97-AF65-F5344CB8AC3E}">
        <p14:creationId xmlns:p14="http://schemas.microsoft.com/office/powerpoint/2010/main" val="1100990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CE6794-84CB-7848-906B-1B56A0A361E2}"/>
              </a:ext>
            </a:extLst>
          </p:cNvPr>
          <p:cNvSpPr txBox="1"/>
          <p:nvPr/>
        </p:nvSpPr>
        <p:spPr>
          <a:xfrm>
            <a:off x="0" y="58294"/>
            <a:ext cx="9144000" cy="615553"/>
          </a:xfrm>
          <a:prstGeom prst="rect">
            <a:avLst/>
          </a:prstGeom>
          <a:noFill/>
        </p:spPr>
        <p:txBody>
          <a:bodyPr wrap="square" rtlCol="0">
            <a:spAutoFit/>
          </a:bodyPr>
          <a:lstStyle/>
          <a:p>
            <a:pPr algn="ctr"/>
            <a:r>
              <a:rPr lang="en-US" sz="3400" b="1" dirty="0">
                <a:solidFill>
                  <a:schemeClr val="bg1"/>
                </a:solidFill>
                <a:latin typeface="+mn-lt"/>
              </a:rPr>
              <a:t>About the AA-DTA Degree </a:t>
            </a:r>
            <a:r>
              <a:rPr lang="en-US" sz="3400" b="1" dirty="0">
                <a:solidFill>
                  <a:schemeClr val="bg1"/>
                </a:solidFill>
              </a:rPr>
              <a:t>(</a:t>
            </a:r>
            <a:r>
              <a:rPr lang="en-US" sz="3400" b="1" dirty="0">
                <a:solidFill>
                  <a:schemeClr val="bg1"/>
                </a:solidFill>
                <a:latin typeface="+mn-lt"/>
              </a:rPr>
              <a:t>All Seattle Colleges)</a:t>
            </a:r>
          </a:p>
        </p:txBody>
      </p:sp>
      <p:sp>
        <p:nvSpPr>
          <p:cNvPr id="6" name="TextBox 5">
            <a:extLst>
              <a:ext uri="{FF2B5EF4-FFF2-40B4-BE49-F238E27FC236}">
                <a16:creationId xmlns:a16="http://schemas.microsoft.com/office/drawing/2014/main" id="{B25DDAB1-F2A1-5143-B1BB-73BEFA3BEADB}"/>
              </a:ext>
            </a:extLst>
          </p:cNvPr>
          <p:cNvSpPr txBox="1"/>
          <p:nvPr/>
        </p:nvSpPr>
        <p:spPr>
          <a:xfrm>
            <a:off x="675822" y="1114364"/>
            <a:ext cx="7772400" cy="923330"/>
          </a:xfrm>
          <a:prstGeom prst="rect">
            <a:avLst/>
          </a:prstGeom>
          <a:noFill/>
        </p:spPr>
        <p:txBody>
          <a:bodyPr wrap="square" rtlCol="0">
            <a:spAutoFit/>
          </a:bodyPr>
          <a:lstStyle/>
          <a:p>
            <a:r>
              <a:rPr lang="en-US" dirty="0">
                <a:latin typeface="+mn-lt"/>
              </a:rPr>
              <a:t>This is Washington’s most general, broad transfer degree. It’s built to help you meet as many pre-requisites as possible for most 4-year degree programs. </a:t>
            </a:r>
          </a:p>
          <a:p>
            <a:endParaRPr lang="en-US" dirty="0">
              <a:latin typeface="+mn-lt"/>
            </a:endParaRPr>
          </a:p>
        </p:txBody>
      </p:sp>
      <p:pic>
        <p:nvPicPr>
          <p:cNvPr id="7" name="Picture 6">
            <a:extLst>
              <a:ext uri="{FF2B5EF4-FFF2-40B4-BE49-F238E27FC236}">
                <a16:creationId xmlns:a16="http://schemas.microsoft.com/office/drawing/2014/main" id="{A3B0EA4B-FB35-4ED4-97FE-5FA04F6D7F69}"/>
              </a:ext>
            </a:extLst>
          </p:cNvPr>
          <p:cNvPicPr>
            <a:picLocks noChangeAspect="1"/>
          </p:cNvPicPr>
          <p:nvPr/>
        </p:nvPicPr>
        <p:blipFill>
          <a:blip r:embed="rId3"/>
          <a:stretch>
            <a:fillRect/>
          </a:stretch>
        </p:blipFill>
        <p:spPr>
          <a:xfrm>
            <a:off x="1185390" y="2030679"/>
            <a:ext cx="5566123" cy="4571893"/>
          </a:xfrm>
          <a:prstGeom prst="rect">
            <a:avLst/>
          </a:prstGeom>
        </p:spPr>
      </p:pic>
      <p:cxnSp>
        <p:nvCxnSpPr>
          <p:cNvPr id="9" name="Straight Arrow Connector 8">
            <a:extLst>
              <a:ext uri="{FF2B5EF4-FFF2-40B4-BE49-F238E27FC236}">
                <a16:creationId xmlns:a16="http://schemas.microsoft.com/office/drawing/2014/main" id="{F2B181FE-DA18-40DA-8A55-04F604C6CF4A}"/>
              </a:ext>
            </a:extLst>
          </p:cNvPr>
          <p:cNvCxnSpPr/>
          <p:nvPr/>
        </p:nvCxnSpPr>
        <p:spPr>
          <a:xfrm flipV="1">
            <a:off x="308758" y="2149434"/>
            <a:ext cx="783772" cy="13382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9010538-641F-44C5-BEF4-451A8CC011B4}"/>
              </a:ext>
            </a:extLst>
          </p:cNvPr>
          <p:cNvCxnSpPr/>
          <p:nvPr/>
        </p:nvCxnSpPr>
        <p:spPr>
          <a:xfrm flipV="1">
            <a:off x="308758" y="3121486"/>
            <a:ext cx="783772" cy="13382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EA89F20-6470-4E9C-899F-7CA629AC9A39}"/>
              </a:ext>
            </a:extLst>
          </p:cNvPr>
          <p:cNvCxnSpPr/>
          <p:nvPr/>
        </p:nvCxnSpPr>
        <p:spPr>
          <a:xfrm flipV="1">
            <a:off x="283936" y="5501902"/>
            <a:ext cx="783772" cy="13382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7B4AD8-8598-47E0-99DC-0DDAD8578CFB}"/>
              </a:ext>
            </a:extLst>
          </p:cNvPr>
          <p:cNvCxnSpPr>
            <a:cxnSpLocks/>
          </p:cNvCxnSpPr>
          <p:nvPr/>
        </p:nvCxnSpPr>
        <p:spPr>
          <a:xfrm flipH="1" flipV="1">
            <a:off x="6869195" y="2236706"/>
            <a:ext cx="660370" cy="4655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232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CE6794-84CB-7848-906B-1B56A0A361E2}"/>
              </a:ext>
            </a:extLst>
          </p:cNvPr>
          <p:cNvSpPr txBox="1"/>
          <p:nvPr/>
        </p:nvSpPr>
        <p:spPr>
          <a:xfrm>
            <a:off x="0" y="41701"/>
            <a:ext cx="9144000" cy="830997"/>
          </a:xfrm>
          <a:prstGeom prst="rect">
            <a:avLst/>
          </a:prstGeom>
          <a:noFill/>
        </p:spPr>
        <p:txBody>
          <a:bodyPr wrap="square" rtlCol="0">
            <a:spAutoFit/>
          </a:bodyPr>
          <a:lstStyle/>
          <a:p>
            <a:pPr algn="ctr"/>
            <a:r>
              <a:rPr lang="en-US" sz="4800" b="1">
                <a:solidFill>
                  <a:schemeClr val="bg1"/>
                </a:solidFill>
                <a:latin typeface="+mn-lt"/>
              </a:rPr>
              <a:t>Transfer Degrees</a:t>
            </a:r>
          </a:p>
        </p:txBody>
      </p:sp>
      <p:sp>
        <p:nvSpPr>
          <p:cNvPr id="6" name="TextBox 5">
            <a:extLst>
              <a:ext uri="{FF2B5EF4-FFF2-40B4-BE49-F238E27FC236}">
                <a16:creationId xmlns:a16="http://schemas.microsoft.com/office/drawing/2014/main" id="{B25DDAB1-F2A1-5143-B1BB-73BEFA3BEADB}"/>
              </a:ext>
            </a:extLst>
          </p:cNvPr>
          <p:cNvSpPr txBox="1"/>
          <p:nvPr/>
        </p:nvSpPr>
        <p:spPr>
          <a:xfrm>
            <a:off x="614733" y="1134885"/>
            <a:ext cx="7772400" cy="4955203"/>
          </a:xfrm>
          <a:prstGeom prst="rect">
            <a:avLst/>
          </a:prstGeom>
          <a:noFill/>
        </p:spPr>
        <p:txBody>
          <a:bodyPr wrap="square" lIns="91440" tIns="45720" rIns="91440" bIns="45720" rtlCol="0" anchor="t">
            <a:spAutoFit/>
          </a:bodyPr>
          <a:lstStyle/>
          <a:p>
            <a:r>
              <a:rPr lang="en-US" sz="2800" b="1" dirty="0">
                <a:solidFill>
                  <a:srgbClr val="005192"/>
                </a:solidFill>
                <a:latin typeface="+mn-lt"/>
              </a:rPr>
              <a:t>Associate of </a:t>
            </a:r>
            <a:r>
              <a:rPr lang="en-US" sz="2800" b="1" dirty="0">
                <a:solidFill>
                  <a:srgbClr val="005192"/>
                </a:solidFill>
              </a:rPr>
              <a:t>Fine Arts (AFA) </a:t>
            </a:r>
            <a:endParaRPr lang="en-US" sz="2800" b="1" dirty="0">
              <a:solidFill>
                <a:srgbClr val="005192"/>
              </a:solidFill>
              <a:latin typeface="+mn-lt"/>
            </a:endParaRPr>
          </a:p>
          <a:p>
            <a:pPr>
              <a:buFont typeface="Arial" panose="020B0604020202020204" pitchFamily="34" charset="0"/>
              <a:buChar char="•"/>
            </a:pPr>
            <a:r>
              <a:rPr lang="en-US" dirty="0">
                <a:ea typeface="+mn-lt"/>
                <a:cs typeface="+mn-lt"/>
              </a:rPr>
              <a:t>  Designed for students pursuing the fine arts and/or transferring to a Bachelor in Fine Arts, or a BA with a Fine Arts major. Requirements may vary depending on the transfer institution and students may need additional general education courses.</a:t>
            </a:r>
          </a:p>
          <a:p>
            <a:endParaRPr lang="en-US" dirty="0">
              <a:ea typeface="+mn-lt"/>
              <a:cs typeface="+mn-lt"/>
            </a:endParaRPr>
          </a:p>
          <a:p>
            <a:pPr>
              <a:buFont typeface="Arial" panose="020B0604020202020204" pitchFamily="34" charset="0"/>
              <a:buChar char="•"/>
            </a:pPr>
            <a:r>
              <a:rPr lang="en-US" dirty="0">
                <a:ea typeface="+mn-lt"/>
                <a:cs typeface="+mn-lt"/>
              </a:rPr>
              <a:t>  90 credits </a:t>
            </a:r>
          </a:p>
          <a:p>
            <a:endParaRPr lang="en-US" dirty="0">
              <a:ea typeface="+mn-lt"/>
              <a:cs typeface="+mn-lt"/>
            </a:endParaRPr>
          </a:p>
          <a:p>
            <a:pPr>
              <a:buFont typeface="Arial" panose="020B0604020202020204" pitchFamily="34" charset="0"/>
              <a:buChar char="•"/>
            </a:pPr>
            <a:r>
              <a:rPr lang="en-US" dirty="0">
                <a:ea typeface="+mn-lt"/>
                <a:cs typeface="+mn-lt"/>
              </a:rPr>
              <a:t>  Degree components include:</a:t>
            </a:r>
            <a:endParaRPr lang="en-US" dirty="0">
              <a:cs typeface="Calibri" panose="020F0502020204030204"/>
            </a:endParaRPr>
          </a:p>
          <a:p>
            <a:pPr marL="742950" lvl="1" indent="-285750">
              <a:buFont typeface="Arial" panose="020B0604020202020204" pitchFamily="34" charset="0"/>
              <a:buChar char="•"/>
            </a:pPr>
            <a:r>
              <a:rPr lang="en-US" dirty="0">
                <a:ea typeface="+mn-lt"/>
                <a:cs typeface="+mn-lt"/>
              </a:rPr>
              <a:t>General Education</a:t>
            </a:r>
          </a:p>
          <a:p>
            <a:pPr marL="742950" lvl="1" indent="-285750">
              <a:buFont typeface="Arial" panose="020B0604020202020204" pitchFamily="34" charset="0"/>
              <a:buChar char="•"/>
            </a:pPr>
            <a:r>
              <a:rPr lang="en-US" dirty="0">
                <a:ea typeface="+mn-lt"/>
                <a:cs typeface="+mn-lt"/>
              </a:rPr>
              <a:t>Art classes (including Art History and Studio Art) </a:t>
            </a:r>
          </a:p>
          <a:p>
            <a:pPr marL="742950" lvl="1" indent="-285750">
              <a:buFont typeface="Arial" panose="020B0604020202020204" pitchFamily="34" charset="0"/>
              <a:buChar char="•"/>
            </a:pPr>
            <a:r>
              <a:rPr lang="en-US" dirty="0">
                <a:ea typeface="+mn-lt"/>
                <a:cs typeface="+mn-lt"/>
              </a:rPr>
              <a:t>Portfolio</a:t>
            </a:r>
            <a:endParaRPr lang="en-US" dirty="0">
              <a:cs typeface="Calibri" panose="020F0502020204030204"/>
            </a:endParaRPr>
          </a:p>
          <a:p>
            <a:endParaRPr lang="en-US" dirty="0">
              <a:ea typeface="+mn-lt"/>
              <a:cs typeface="+mn-lt"/>
            </a:endParaRPr>
          </a:p>
          <a:p>
            <a:pPr>
              <a:buFont typeface="Arial" panose="020B0604020202020204" pitchFamily="34" charset="0"/>
              <a:buChar char="•"/>
            </a:pPr>
            <a:r>
              <a:rPr lang="en-US" dirty="0">
                <a:ea typeface="+mn-lt"/>
                <a:cs typeface="+mn-lt"/>
              </a:rPr>
              <a:t>  North Seattle College also offers a Certificate in Fine Art and a Certificate in Jewelry Design. These certificates are designed to fit within the larger AFA degree.</a:t>
            </a:r>
            <a:endParaRPr lang="en-US" dirty="0"/>
          </a:p>
          <a:p>
            <a:endParaRPr lang="en-US" dirty="0">
              <a:cs typeface="Calibri" panose="020F0502020204030204"/>
            </a:endParaRPr>
          </a:p>
        </p:txBody>
      </p:sp>
      <p:sp>
        <p:nvSpPr>
          <p:cNvPr id="3" name="Rectangle 2">
            <a:extLst>
              <a:ext uri="{FF2B5EF4-FFF2-40B4-BE49-F238E27FC236}">
                <a16:creationId xmlns:a16="http://schemas.microsoft.com/office/drawing/2014/main" id="{1C918629-EA8F-004D-A9A1-78311BDAD8CB}"/>
              </a:ext>
            </a:extLst>
          </p:cNvPr>
          <p:cNvSpPr/>
          <p:nvPr/>
        </p:nvSpPr>
        <p:spPr>
          <a:xfrm>
            <a:off x="625784" y="5846305"/>
            <a:ext cx="6188034" cy="800219"/>
          </a:xfrm>
          <a:prstGeom prst="rect">
            <a:avLst/>
          </a:prstGeom>
        </p:spPr>
        <p:txBody>
          <a:bodyPr wrap="square" lIns="91440" tIns="45720" rIns="91440" bIns="45720" anchor="t">
            <a:spAutoFit/>
          </a:bodyPr>
          <a:lstStyle/>
          <a:p>
            <a:r>
              <a:rPr lang="en-US" sz="2800" b="1" dirty="0">
                <a:solidFill>
                  <a:srgbClr val="005192"/>
                </a:solidFill>
                <a:latin typeface="+mn-lt"/>
              </a:rPr>
              <a:t>Where is this degree offered?</a:t>
            </a:r>
          </a:p>
          <a:p>
            <a:r>
              <a:rPr lang="en-US" dirty="0"/>
              <a:t>North Seattle College</a:t>
            </a:r>
            <a:endParaRPr lang="en-US" dirty="0">
              <a:latin typeface="+mn-lt"/>
            </a:endParaRPr>
          </a:p>
        </p:txBody>
      </p:sp>
    </p:spTree>
    <p:extLst>
      <p:ext uri="{BB962C8B-B14F-4D97-AF65-F5344CB8AC3E}">
        <p14:creationId xmlns:p14="http://schemas.microsoft.com/office/powerpoint/2010/main" val="683871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3CE6794-84CB-7848-906B-1B56A0A361E2}"/>
              </a:ext>
            </a:extLst>
          </p:cNvPr>
          <p:cNvSpPr txBox="1"/>
          <p:nvPr/>
        </p:nvSpPr>
        <p:spPr>
          <a:xfrm>
            <a:off x="0" y="41701"/>
            <a:ext cx="9144000" cy="769441"/>
          </a:xfrm>
          <a:prstGeom prst="rect">
            <a:avLst/>
          </a:prstGeom>
          <a:noFill/>
        </p:spPr>
        <p:txBody>
          <a:bodyPr wrap="square" lIns="91440" tIns="45720" rIns="91440" bIns="45720" rtlCol="0" anchor="t">
            <a:spAutoFit/>
          </a:bodyPr>
          <a:lstStyle/>
          <a:p>
            <a:pPr algn="ctr"/>
            <a:r>
              <a:rPr lang="en-US" sz="4400" b="1" dirty="0">
                <a:solidFill>
                  <a:schemeClr val="bg1"/>
                </a:solidFill>
                <a:latin typeface="+mn-lt"/>
              </a:rPr>
              <a:t>About the </a:t>
            </a:r>
            <a:r>
              <a:rPr lang="en-US" sz="4400" b="1" dirty="0">
                <a:solidFill>
                  <a:schemeClr val="bg1"/>
                </a:solidFill>
              </a:rPr>
              <a:t>AFA</a:t>
            </a:r>
            <a:r>
              <a:rPr lang="en-US" sz="4400" b="1" dirty="0">
                <a:solidFill>
                  <a:schemeClr val="bg1"/>
                </a:solidFill>
                <a:latin typeface="+mn-lt"/>
              </a:rPr>
              <a:t> Degree </a:t>
            </a:r>
            <a:r>
              <a:rPr lang="en-US" sz="4400" b="1" dirty="0">
                <a:solidFill>
                  <a:schemeClr val="bg1"/>
                </a:solidFill>
              </a:rPr>
              <a:t>(</a:t>
            </a:r>
            <a:r>
              <a:rPr lang="en-US" sz="4400" b="1" dirty="0">
                <a:solidFill>
                  <a:schemeClr val="bg1"/>
                </a:solidFill>
                <a:latin typeface="+mn-lt"/>
              </a:rPr>
              <a:t>North)</a:t>
            </a:r>
          </a:p>
        </p:txBody>
      </p:sp>
      <p:sp>
        <p:nvSpPr>
          <p:cNvPr id="6" name="TextBox 5">
            <a:extLst>
              <a:ext uri="{FF2B5EF4-FFF2-40B4-BE49-F238E27FC236}">
                <a16:creationId xmlns:a16="http://schemas.microsoft.com/office/drawing/2014/main" id="{B25DDAB1-F2A1-5143-B1BB-73BEFA3BEADB}"/>
              </a:ext>
            </a:extLst>
          </p:cNvPr>
          <p:cNvSpPr txBox="1"/>
          <p:nvPr/>
        </p:nvSpPr>
        <p:spPr>
          <a:xfrm>
            <a:off x="685800" y="1060083"/>
            <a:ext cx="7772400" cy="923330"/>
          </a:xfrm>
          <a:prstGeom prst="rect">
            <a:avLst/>
          </a:prstGeom>
          <a:noFill/>
        </p:spPr>
        <p:txBody>
          <a:bodyPr wrap="square" lIns="91440" tIns="45720" rIns="91440" bIns="45720" rtlCol="0" anchor="t">
            <a:spAutoFit/>
          </a:bodyPr>
          <a:lstStyle/>
          <a:p>
            <a:r>
              <a:rPr lang="en-US" dirty="0"/>
              <a:t>The Associate of Fine Arts (AFA) degree in Art </a:t>
            </a:r>
            <a:r>
              <a:rPr lang="en-US" dirty="0">
                <a:latin typeface="+mn-lt"/>
              </a:rPr>
              <a:t>is </a:t>
            </a:r>
            <a:r>
              <a:rPr lang="en-US" dirty="0"/>
              <a:t>designed </a:t>
            </a:r>
            <a:r>
              <a:rPr lang="en-US" dirty="0">
                <a:latin typeface="+mn-lt"/>
              </a:rPr>
              <a:t>for </a:t>
            </a:r>
            <a:r>
              <a:rPr lang="en-US" dirty="0"/>
              <a:t>students pursuing the fine arts and includes a stackable Certificate of Fine Art (CFA). </a:t>
            </a:r>
          </a:p>
          <a:p>
            <a:endParaRPr lang="en-US" dirty="0">
              <a:latin typeface="+mn-lt"/>
            </a:endParaRPr>
          </a:p>
        </p:txBody>
      </p:sp>
      <p:cxnSp>
        <p:nvCxnSpPr>
          <p:cNvPr id="11" name="Straight Arrow Connector 10">
            <a:extLst>
              <a:ext uri="{FF2B5EF4-FFF2-40B4-BE49-F238E27FC236}">
                <a16:creationId xmlns:a16="http://schemas.microsoft.com/office/drawing/2014/main" id="{EEA89F20-6470-4E9C-899F-7CA629AC9A39}"/>
              </a:ext>
            </a:extLst>
          </p:cNvPr>
          <p:cNvCxnSpPr/>
          <p:nvPr/>
        </p:nvCxnSpPr>
        <p:spPr>
          <a:xfrm flipV="1">
            <a:off x="1298920" y="3855982"/>
            <a:ext cx="783772" cy="13382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7B4AD8-8598-47E0-99DC-0DDAD8578CFB}"/>
              </a:ext>
            </a:extLst>
          </p:cNvPr>
          <p:cNvCxnSpPr>
            <a:cxnSpLocks/>
          </p:cNvCxnSpPr>
          <p:nvPr/>
        </p:nvCxnSpPr>
        <p:spPr>
          <a:xfrm flipH="1" flipV="1">
            <a:off x="6649739" y="6168626"/>
            <a:ext cx="660370" cy="4655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7" descr="A picture containing timeline&#10;&#10;Description automatically generated">
            <a:extLst>
              <a:ext uri="{FF2B5EF4-FFF2-40B4-BE49-F238E27FC236}">
                <a16:creationId xmlns:a16="http://schemas.microsoft.com/office/drawing/2014/main" id="{6FF61EC4-A7AD-45FC-8312-BC71B1910B29}"/>
              </a:ext>
            </a:extLst>
          </p:cNvPr>
          <p:cNvPicPr>
            <a:picLocks noChangeAspect="1"/>
          </p:cNvPicPr>
          <p:nvPr/>
        </p:nvPicPr>
        <p:blipFill>
          <a:blip r:embed="rId3"/>
          <a:stretch>
            <a:fillRect/>
          </a:stretch>
        </p:blipFill>
        <p:spPr>
          <a:xfrm>
            <a:off x="2201661" y="1761413"/>
            <a:ext cx="4375005" cy="5040867"/>
          </a:xfrm>
          <a:prstGeom prst="rect">
            <a:avLst/>
          </a:prstGeom>
        </p:spPr>
      </p:pic>
      <p:cxnSp>
        <p:nvCxnSpPr>
          <p:cNvPr id="13" name="Straight Arrow Connector 12">
            <a:extLst>
              <a:ext uri="{FF2B5EF4-FFF2-40B4-BE49-F238E27FC236}">
                <a16:creationId xmlns:a16="http://schemas.microsoft.com/office/drawing/2014/main" id="{E2EAE6DF-8DE3-4A0C-9C98-13DA7662FE7D}"/>
              </a:ext>
            </a:extLst>
          </p:cNvPr>
          <p:cNvCxnSpPr>
            <a:cxnSpLocks/>
          </p:cNvCxnSpPr>
          <p:nvPr/>
        </p:nvCxnSpPr>
        <p:spPr>
          <a:xfrm flipH="1" flipV="1">
            <a:off x="6649738" y="5053057"/>
            <a:ext cx="660370" cy="4655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281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Certificate of Jewelry Design (North)</a:t>
            </a:r>
          </a:p>
        </p:txBody>
      </p:sp>
      <p:pic>
        <p:nvPicPr>
          <p:cNvPr id="4" name="Picture 3">
            <a:extLst>
              <a:ext uri="{FF2B5EF4-FFF2-40B4-BE49-F238E27FC236}">
                <a16:creationId xmlns:a16="http://schemas.microsoft.com/office/drawing/2014/main" id="{31FA5EDC-A2E9-46E0-A110-2E2B05337524}"/>
              </a:ext>
            </a:extLst>
          </p:cNvPr>
          <p:cNvPicPr>
            <a:picLocks noChangeAspect="1"/>
          </p:cNvPicPr>
          <p:nvPr/>
        </p:nvPicPr>
        <p:blipFill rotWithShape="1">
          <a:blip r:embed="rId3"/>
          <a:srcRect t="40737"/>
          <a:stretch/>
        </p:blipFill>
        <p:spPr>
          <a:xfrm>
            <a:off x="1104561" y="3667259"/>
            <a:ext cx="6934877" cy="3190787"/>
          </a:xfrm>
          <a:prstGeom prst="rect">
            <a:avLst/>
          </a:prstGeom>
        </p:spPr>
      </p:pic>
      <p:pic>
        <p:nvPicPr>
          <p:cNvPr id="6" name="Picture 5">
            <a:extLst>
              <a:ext uri="{FF2B5EF4-FFF2-40B4-BE49-F238E27FC236}">
                <a16:creationId xmlns:a16="http://schemas.microsoft.com/office/drawing/2014/main" id="{8B00B1DA-25F3-4534-AD25-145F392FFB9B}"/>
              </a:ext>
            </a:extLst>
          </p:cNvPr>
          <p:cNvPicPr>
            <a:picLocks noChangeAspect="1"/>
          </p:cNvPicPr>
          <p:nvPr/>
        </p:nvPicPr>
        <p:blipFill>
          <a:blip r:embed="rId4"/>
          <a:stretch>
            <a:fillRect/>
          </a:stretch>
        </p:blipFill>
        <p:spPr>
          <a:xfrm>
            <a:off x="0" y="914400"/>
            <a:ext cx="9144000" cy="2752859"/>
          </a:xfrm>
          <a:prstGeom prst="rect">
            <a:avLst/>
          </a:prstGeom>
        </p:spPr>
      </p:pic>
    </p:spTree>
    <p:extLst>
      <p:ext uri="{BB962C8B-B14F-4D97-AF65-F5344CB8AC3E}">
        <p14:creationId xmlns:p14="http://schemas.microsoft.com/office/powerpoint/2010/main" val="2903386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North Seattle College Art</a:t>
            </a:r>
            <a:r>
              <a:rPr lang="en-US" b="1" dirty="0"/>
              <a:t>  </a:t>
            </a:r>
            <a:r>
              <a:rPr lang="en-US" sz="4000" b="1" dirty="0"/>
              <a:t>Gallery</a:t>
            </a:r>
            <a:r>
              <a:rPr lang="en-US" b="1" dirty="0"/>
              <a:t> </a:t>
            </a:r>
          </a:p>
        </p:txBody>
      </p:sp>
      <p:pic>
        <p:nvPicPr>
          <p:cNvPr id="4" name="Picture 3">
            <a:extLst>
              <a:ext uri="{FF2B5EF4-FFF2-40B4-BE49-F238E27FC236}">
                <a16:creationId xmlns:a16="http://schemas.microsoft.com/office/drawing/2014/main" id="{8A52596B-BAFB-42F4-9998-823221187ECE}"/>
              </a:ext>
            </a:extLst>
          </p:cNvPr>
          <p:cNvPicPr>
            <a:picLocks noChangeAspect="1"/>
          </p:cNvPicPr>
          <p:nvPr/>
        </p:nvPicPr>
        <p:blipFill>
          <a:blip r:embed="rId3"/>
          <a:stretch>
            <a:fillRect/>
          </a:stretch>
        </p:blipFill>
        <p:spPr>
          <a:xfrm>
            <a:off x="171382" y="1723252"/>
            <a:ext cx="3212027" cy="3003195"/>
          </a:xfrm>
          <a:prstGeom prst="rect">
            <a:avLst/>
          </a:prstGeom>
        </p:spPr>
      </p:pic>
      <p:sp>
        <p:nvSpPr>
          <p:cNvPr id="6" name="Rectangle 5">
            <a:extLst>
              <a:ext uri="{FF2B5EF4-FFF2-40B4-BE49-F238E27FC236}">
                <a16:creationId xmlns:a16="http://schemas.microsoft.com/office/drawing/2014/main" id="{D2BCCC6D-D511-41B5-A1DD-E62DE6CD2607}"/>
              </a:ext>
            </a:extLst>
          </p:cNvPr>
          <p:cNvSpPr/>
          <p:nvPr/>
        </p:nvSpPr>
        <p:spPr>
          <a:xfrm>
            <a:off x="1814289" y="5535299"/>
            <a:ext cx="5515421" cy="523220"/>
          </a:xfrm>
          <a:prstGeom prst="rect">
            <a:avLst/>
          </a:prstGeom>
        </p:spPr>
        <p:txBody>
          <a:bodyPr wrap="none">
            <a:spAutoFit/>
          </a:bodyPr>
          <a:lstStyle/>
          <a:p>
            <a:r>
              <a:rPr lang="en-US" sz="2800" b="1" dirty="0"/>
              <a:t>https://artgallery.northseattle.edu/</a:t>
            </a:r>
          </a:p>
        </p:txBody>
      </p:sp>
      <p:sp>
        <p:nvSpPr>
          <p:cNvPr id="3" name="TextBox 2">
            <a:extLst>
              <a:ext uri="{FF2B5EF4-FFF2-40B4-BE49-F238E27FC236}">
                <a16:creationId xmlns:a16="http://schemas.microsoft.com/office/drawing/2014/main" id="{C07E6D5E-4C39-8745-93B7-0C2C2D80DE9E}"/>
              </a:ext>
            </a:extLst>
          </p:cNvPr>
          <p:cNvSpPr txBox="1"/>
          <p:nvPr/>
        </p:nvSpPr>
        <p:spPr>
          <a:xfrm>
            <a:off x="69450" y="4749969"/>
            <a:ext cx="3212027" cy="400110"/>
          </a:xfrm>
          <a:prstGeom prst="rect">
            <a:avLst/>
          </a:prstGeom>
          <a:noFill/>
        </p:spPr>
        <p:txBody>
          <a:bodyPr wrap="square" rtlCol="0">
            <a:spAutoFit/>
          </a:bodyPr>
          <a:lstStyle/>
          <a:p>
            <a:r>
              <a:rPr lang="en-US" sz="1000" dirty="0"/>
              <a:t>Ceramics faculty Ling Chun – video still from the visiting lecture series hosted by NSC Art Gallery</a:t>
            </a:r>
          </a:p>
        </p:txBody>
      </p:sp>
      <p:pic>
        <p:nvPicPr>
          <p:cNvPr id="8" name="Picture 7">
            <a:extLst>
              <a:ext uri="{FF2B5EF4-FFF2-40B4-BE49-F238E27FC236}">
                <a16:creationId xmlns:a16="http://schemas.microsoft.com/office/drawing/2014/main" id="{D24254BB-F598-F74C-8B81-A8BA189EB2C1}"/>
              </a:ext>
            </a:extLst>
          </p:cNvPr>
          <p:cNvPicPr>
            <a:picLocks noChangeAspect="1"/>
          </p:cNvPicPr>
          <p:nvPr/>
        </p:nvPicPr>
        <p:blipFill>
          <a:blip r:embed="rId4"/>
          <a:stretch>
            <a:fillRect/>
          </a:stretch>
        </p:blipFill>
        <p:spPr>
          <a:xfrm>
            <a:off x="3508726" y="1489610"/>
            <a:ext cx="5479166" cy="3652777"/>
          </a:xfrm>
          <a:prstGeom prst="rect">
            <a:avLst/>
          </a:prstGeom>
        </p:spPr>
      </p:pic>
      <p:sp>
        <p:nvSpPr>
          <p:cNvPr id="9" name="TextBox 8">
            <a:extLst>
              <a:ext uri="{FF2B5EF4-FFF2-40B4-BE49-F238E27FC236}">
                <a16:creationId xmlns:a16="http://schemas.microsoft.com/office/drawing/2014/main" id="{DCF030C1-5F53-8F40-8D53-0C318C2C53D2}"/>
              </a:ext>
            </a:extLst>
          </p:cNvPr>
          <p:cNvSpPr txBox="1"/>
          <p:nvPr/>
        </p:nvSpPr>
        <p:spPr>
          <a:xfrm>
            <a:off x="3416129" y="5150079"/>
            <a:ext cx="2932213" cy="246221"/>
          </a:xfrm>
          <a:prstGeom prst="rect">
            <a:avLst/>
          </a:prstGeom>
          <a:noFill/>
        </p:spPr>
        <p:txBody>
          <a:bodyPr wrap="none" rtlCol="0">
            <a:spAutoFit/>
          </a:bodyPr>
          <a:lstStyle/>
          <a:p>
            <a:r>
              <a:rPr lang="en-US" sz="1000" dirty="0"/>
              <a:t>Gallery installation for the Z.A.P.P. exhibition of zines</a:t>
            </a:r>
          </a:p>
        </p:txBody>
      </p:sp>
    </p:spTree>
    <p:extLst>
      <p:ext uri="{BB962C8B-B14F-4D97-AF65-F5344CB8AC3E}">
        <p14:creationId xmlns:p14="http://schemas.microsoft.com/office/powerpoint/2010/main" val="2313784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1D423-2854-8C48-9232-963FE661F0CD}"/>
              </a:ext>
            </a:extLst>
          </p:cNvPr>
          <p:cNvSpPr txBox="1"/>
          <p:nvPr/>
        </p:nvSpPr>
        <p:spPr>
          <a:xfrm>
            <a:off x="9296400" y="990600"/>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3402EA48-272D-2549-BD15-FFA90977AE1D}"/>
              </a:ext>
            </a:extLst>
          </p:cNvPr>
          <p:cNvSpPr/>
          <p:nvPr/>
        </p:nvSpPr>
        <p:spPr>
          <a:xfrm>
            <a:off x="0" y="0"/>
            <a:ext cx="9144000" cy="914400"/>
          </a:xfrm>
          <a:prstGeom prst="rect">
            <a:avLst/>
          </a:prstGeom>
          <a:gradFill>
            <a:gsLst>
              <a:gs pos="0">
                <a:srgbClr val="00A9DC"/>
              </a:gs>
              <a:gs pos="99000">
                <a:srgbClr val="00519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t>Seattle Central’s M. Rosetta Hunter Art Gallery</a:t>
            </a:r>
            <a:r>
              <a:rPr lang="en-US" sz="3600" b="1" dirty="0"/>
              <a:t>   </a:t>
            </a:r>
          </a:p>
        </p:txBody>
      </p:sp>
      <p:sp>
        <p:nvSpPr>
          <p:cNvPr id="7" name="Rectangle 6">
            <a:extLst>
              <a:ext uri="{FF2B5EF4-FFF2-40B4-BE49-F238E27FC236}">
                <a16:creationId xmlns:a16="http://schemas.microsoft.com/office/drawing/2014/main" id="{49BD5A7D-56E3-4EF6-9DA3-1B70E3B2D094}"/>
              </a:ext>
            </a:extLst>
          </p:cNvPr>
          <p:cNvSpPr/>
          <p:nvPr/>
        </p:nvSpPr>
        <p:spPr>
          <a:xfrm>
            <a:off x="1400901" y="5483614"/>
            <a:ext cx="6497163" cy="584775"/>
          </a:xfrm>
          <a:prstGeom prst="rect">
            <a:avLst/>
          </a:prstGeom>
        </p:spPr>
        <p:txBody>
          <a:bodyPr wrap="none">
            <a:spAutoFit/>
          </a:bodyPr>
          <a:lstStyle/>
          <a:p>
            <a:r>
              <a:rPr lang="en-US" sz="3200" b="1" dirty="0"/>
              <a:t>https://artgallery.seattlecentral.edu/</a:t>
            </a:r>
          </a:p>
        </p:txBody>
      </p:sp>
      <p:pic>
        <p:nvPicPr>
          <p:cNvPr id="8" name="Picture 7">
            <a:extLst>
              <a:ext uri="{FF2B5EF4-FFF2-40B4-BE49-F238E27FC236}">
                <a16:creationId xmlns:a16="http://schemas.microsoft.com/office/drawing/2014/main" id="{4FAB98C2-8AD9-4F12-B4F8-CED1F235CE13}"/>
              </a:ext>
            </a:extLst>
          </p:cNvPr>
          <p:cNvPicPr>
            <a:picLocks noChangeAspect="1"/>
          </p:cNvPicPr>
          <p:nvPr/>
        </p:nvPicPr>
        <p:blipFill>
          <a:blip r:embed="rId3"/>
          <a:stretch>
            <a:fillRect/>
          </a:stretch>
        </p:blipFill>
        <p:spPr>
          <a:xfrm>
            <a:off x="186430" y="1175266"/>
            <a:ext cx="8926107" cy="3547654"/>
          </a:xfrm>
          <a:prstGeom prst="rect">
            <a:avLst/>
          </a:prstGeom>
        </p:spPr>
      </p:pic>
    </p:spTree>
    <p:extLst>
      <p:ext uri="{BB962C8B-B14F-4D97-AF65-F5344CB8AC3E}">
        <p14:creationId xmlns:p14="http://schemas.microsoft.com/office/powerpoint/2010/main" val="38091473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TotalTime>
  <Words>1110</Words>
  <Application>Microsoft Office PowerPoint</Application>
  <PresentationFormat>On-screen Show (4:3)</PresentationFormat>
  <Paragraphs>153</Paragraphs>
  <Slides>20</Slides>
  <Notes>19</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Eickman, Paulette</dc:creator>
  <cp:lastModifiedBy>Fisher, Jillian</cp:lastModifiedBy>
  <cp:revision>26</cp:revision>
  <dcterms:created xsi:type="dcterms:W3CDTF">2021-03-30T22:17:11Z</dcterms:created>
  <dcterms:modified xsi:type="dcterms:W3CDTF">2021-04-20T16:32:20Z</dcterms:modified>
</cp:coreProperties>
</file>